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2" r:id="rId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9" d="100"/>
          <a:sy n="49" d="100"/>
        </p:scale>
        <p:origin x="2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FEF40EA-D1B5-4EBF-839E-7D9531017D1C}" type="datetimeFigureOut">
              <a:rPr kumimoji="1" lang="ja-JP" altLang="en-US" smtClean="0"/>
              <a:t>2024/10/30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366596-7788-4526-A9DF-CC4F55517893}" type="slidenum">
              <a:rPr kumimoji="1" lang="ja-JP" altLang="en-US" smtClean="0"/>
              <a:t>‹#›</a:t>
            </a:fld>
            <a:endParaRPr kumimoji="1" lang="ja-JP" altLang="en-US"/>
          </a:p>
        </p:txBody>
      </p:sp>
    </p:spTree>
    <p:extLst>
      <p:ext uri="{BB962C8B-B14F-4D97-AF65-F5344CB8AC3E}">
        <p14:creationId xmlns:p14="http://schemas.microsoft.com/office/powerpoint/2010/main" val="235304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FEF40EA-D1B5-4EBF-839E-7D9531017D1C}" type="datetimeFigureOut">
              <a:rPr kumimoji="1" lang="ja-JP" altLang="en-US" smtClean="0"/>
              <a:t>2024/10/30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366596-7788-4526-A9DF-CC4F55517893}" type="slidenum">
              <a:rPr kumimoji="1" lang="ja-JP" altLang="en-US" smtClean="0"/>
              <a:t>‹#›</a:t>
            </a:fld>
            <a:endParaRPr kumimoji="1" lang="ja-JP" altLang="en-US"/>
          </a:p>
        </p:txBody>
      </p:sp>
    </p:spTree>
    <p:extLst>
      <p:ext uri="{BB962C8B-B14F-4D97-AF65-F5344CB8AC3E}">
        <p14:creationId xmlns:p14="http://schemas.microsoft.com/office/powerpoint/2010/main" val="3015530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FEF40EA-D1B5-4EBF-839E-7D9531017D1C}" type="datetimeFigureOut">
              <a:rPr kumimoji="1" lang="ja-JP" altLang="en-US" smtClean="0"/>
              <a:t>2024/10/30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366596-7788-4526-A9DF-CC4F55517893}" type="slidenum">
              <a:rPr kumimoji="1" lang="ja-JP" altLang="en-US" smtClean="0"/>
              <a:t>‹#›</a:t>
            </a:fld>
            <a:endParaRPr kumimoji="1" lang="ja-JP" altLang="en-US"/>
          </a:p>
        </p:txBody>
      </p:sp>
    </p:spTree>
    <p:extLst>
      <p:ext uri="{BB962C8B-B14F-4D97-AF65-F5344CB8AC3E}">
        <p14:creationId xmlns:p14="http://schemas.microsoft.com/office/powerpoint/2010/main" val="2402993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FEF40EA-D1B5-4EBF-839E-7D9531017D1C}" type="datetimeFigureOut">
              <a:rPr kumimoji="1" lang="ja-JP" altLang="en-US" smtClean="0"/>
              <a:t>2024/10/30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366596-7788-4526-A9DF-CC4F55517893}" type="slidenum">
              <a:rPr kumimoji="1" lang="ja-JP" altLang="en-US" smtClean="0"/>
              <a:t>‹#›</a:t>
            </a:fld>
            <a:endParaRPr kumimoji="1" lang="ja-JP" altLang="en-US"/>
          </a:p>
        </p:txBody>
      </p:sp>
    </p:spTree>
    <p:extLst>
      <p:ext uri="{BB962C8B-B14F-4D97-AF65-F5344CB8AC3E}">
        <p14:creationId xmlns:p14="http://schemas.microsoft.com/office/powerpoint/2010/main" val="515025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FEF40EA-D1B5-4EBF-839E-7D9531017D1C}" type="datetimeFigureOut">
              <a:rPr kumimoji="1" lang="ja-JP" altLang="en-US" smtClean="0"/>
              <a:t>2024/10/30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366596-7788-4526-A9DF-CC4F55517893}" type="slidenum">
              <a:rPr kumimoji="1" lang="ja-JP" altLang="en-US" smtClean="0"/>
              <a:t>‹#›</a:t>
            </a:fld>
            <a:endParaRPr kumimoji="1" lang="ja-JP" altLang="en-US"/>
          </a:p>
        </p:txBody>
      </p:sp>
    </p:spTree>
    <p:extLst>
      <p:ext uri="{BB962C8B-B14F-4D97-AF65-F5344CB8AC3E}">
        <p14:creationId xmlns:p14="http://schemas.microsoft.com/office/powerpoint/2010/main" val="217381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FEF40EA-D1B5-4EBF-839E-7D9531017D1C}" type="datetimeFigureOut">
              <a:rPr kumimoji="1" lang="ja-JP" altLang="en-US" smtClean="0"/>
              <a:t>2024/10/30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1366596-7788-4526-A9DF-CC4F55517893}" type="slidenum">
              <a:rPr kumimoji="1" lang="ja-JP" altLang="en-US" smtClean="0"/>
              <a:t>‹#›</a:t>
            </a:fld>
            <a:endParaRPr kumimoji="1" lang="ja-JP" altLang="en-US"/>
          </a:p>
        </p:txBody>
      </p:sp>
    </p:spTree>
    <p:extLst>
      <p:ext uri="{BB962C8B-B14F-4D97-AF65-F5344CB8AC3E}">
        <p14:creationId xmlns:p14="http://schemas.microsoft.com/office/powerpoint/2010/main" val="3401298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FEF40EA-D1B5-4EBF-839E-7D9531017D1C}" type="datetimeFigureOut">
              <a:rPr kumimoji="1" lang="ja-JP" altLang="en-US" smtClean="0"/>
              <a:t>2024/10/30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1366596-7788-4526-A9DF-CC4F55517893}" type="slidenum">
              <a:rPr kumimoji="1" lang="ja-JP" altLang="en-US" smtClean="0"/>
              <a:t>‹#›</a:t>
            </a:fld>
            <a:endParaRPr kumimoji="1" lang="ja-JP" altLang="en-US"/>
          </a:p>
        </p:txBody>
      </p:sp>
    </p:spTree>
    <p:extLst>
      <p:ext uri="{BB962C8B-B14F-4D97-AF65-F5344CB8AC3E}">
        <p14:creationId xmlns:p14="http://schemas.microsoft.com/office/powerpoint/2010/main" val="640053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FEF40EA-D1B5-4EBF-839E-7D9531017D1C}" type="datetimeFigureOut">
              <a:rPr kumimoji="1" lang="ja-JP" altLang="en-US" smtClean="0"/>
              <a:t>2024/10/30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1366596-7788-4526-A9DF-CC4F55517893}" type="slidenum">
              <a:rPr kumimoji="1" lang="ja-JP" altLang="en-US" smtClean="0"/>
              <a:t>‹#›</a:t>
            </a:fld>
            <a:endParaRPr kumimoji="1" lang="ja-JP" altLang="en-US"/>
          </a:p>
        </p:txBody>
      </p:sp>
    </p:spTree>
    <p:extLst>
      <p:ext uri="{BB962C8B-B14F-4D97-AF65-F5344CB8AC3E}">
        <p14:creationId xmlns:p14="http://schemas.microsoft.com/office/powerpoint/2010/main" val="1163044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FEF40EA-D1B5-4EBF-839E-7D9531017D1C}" type="datetimeFigureOut">
              <a:rPr kumimoji="1" lang="ja-JP" altLang="en-US" smtClean="0"/>
              <a:t>2024/10/30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1366596-7788-4526-A9DF-CC4F55517893}" type="slidenum">
              <a:rPr kumimoji="1" lang="ja-JP" altLang="en-US" smtClean="0"/>
              <a:t>‹#›</a:t>
            </a:fld>
            <a:endParaRPr kumimoji="1" lang="ja-JP" altLang="en-US"/>
          </a:p>
        </p:txBody>
      </p:sp>
    </p:spTree>
    <p:extLst>
      <p:ext uri="{BB962C8B-B14F-4D97-AF65-F5344CB8AC3E}">
        <p14:creationId xmlns:p14="http://schemas.microsoft.com/office/powerpoint/2010/main" val="3807656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FEF40EA-D1B5-4EBF-839E-7D9531017D1C}" type="datetimeFigureOut">
              <a:rPr kumimoji="1" lang="ja-JP" altLang="en-US" smtClean="0"/>
              <a:t>2024/10/30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1366596-7788-4526-A9DF-CC4F55517893}" type="slidenum">
              <a:rPr kumimoji="1" lang="ja-JP" altLang="en-US" smtClean="0"/>
              <a:t>‹#›</a:t>
            </a:fld>
            <a:endParaRPr kumimoji="1" lang="ja-JP" altLang="en-US"/>
          </a:p>
        </p:txBody>
      </p:sp>
    </p:spTree>
    <p:extLst>
      <p:ext uri="{BB962C8B-B14F-4D97-AF65-F5344CB8AC3E}">
        <p14:creationId xmlns:p14="http://schemas.microsoft.com/office/powerpoint/2010/main" val="1614169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FEF40EA-D1B5-4EBF-839E-7D9531017D1C}" type="datetimeFigureOut">
              <a:rPr kumimoji="1" lang="ja-JP" altLang="en-US" smtClean="0"/>
              <a:t>2024/10/30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1366596-7788-4526-A9DF-CC4F55517893}" type="slidenum">
              <a:rPr kumimoji="1" lang="ja-JP" altLang="en-US" smtClean="0"/>
              <a:t>‹#›</a:t>
            </a:fld>
            <a:endParaRPr kumimoji="1" lang="ja-JP" altLang="en-US"/>
          </a:p>
        </p:txBody>
      </p:sp>
    </p:spTree>
    <p:extLst>
      <p:ext uri="{BB962C8B-B14F-4D97-AF65-F5344CB8AC3E}">
        <p14:creationId xmlns:p14="http://schemas.microsoft.com/office/powerpoint/2010/main" val="2737343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EF40EA-D1B5-4EBF-839E-7D9531017D1C}" type="datetimeFigureOut">
              <a:rPr kumimoji="1" lang="ja-JP" altLang="en-US" smtClean="0"/>
              <a:t>2024/10/30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66596-7788-4526-A9DF-CC4F55517893}" type="slidenum">
              <a:rPr kumimoji="1" lang="ja-JP" altLang="en-US" smtClean="0"/>
              <a:t>‹#›</a:t>
            </a:fld>
            <a:endParaRPr kumimoji="1" lang="ja-JP" altLang="en-US"/>
          </a:p>
        </p:txBody>
      </p:sp>
    </p:spTree>
    <p:extLst>
      <p:ext uri="{BB962C8B-B14F-4D97-AF65-F5344CB8AC3E}">
        <p14:creationId xmlns:p14="http://schemas.microsoft.com/office/powerpoint/2010/main" val="1239609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18"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hyperlink" Target="https://bast.anri.go.id/" TargetMode="External"/><Relationship Id="rId12" Type="http://schemas.openxmlformats.org/officeDocument/2006/relationships/image" Target="../media/image7.jpeg"/><Relationship Id="rId17"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hyperlink" Target="https://kyoto.cseas.kyoto-u.ac.jp/event/20241020-25/" TargetMode="External"/><Relationship Id="rId20"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s://museumtsunami.acehprov.go.id/" TargetMode="External"/><Relationship Id="rId11" Type="http://schemas.openxmlformats.org/officeDocument/2006/relationships/image" Target="../media/image6.jpeg"/><Relationship Id="rId5" Type="http://schemas.openxmlformats.org/officeDocument/2006/relationships/hyperlink" Target="https://tdmrc.usk.ac.id/" TargetMode="External"/><Relationship Id="rId15" Type="http://schemas.openxmlformats.org/officeDocument/2006/relationships/hyperlink" Target="https://kyoto.cseas.kyoto-u.ac.jp/news/2024/08/20240828/" TargetMode="External"/><Relationship Id="rId10" Type="http://schemas.openxmlformats.org/officeDocument/2006/relationships/image" Target="../media/image5.jpeg"/><Relationship Id="rId19" Type="http://schemas.openxmlformats.org/officeDocument/2006/relationships/image" Target="../media/image12.png"/><Relationship Id="rId4" Type="http://schemas.openxmlformats.org/officeDocument/2006/relationships/hyperlink" Target="https://arpus.acehprov.go.id/" TargetMode="External"/><Relationship Id="rId9" Type="http://schemas.openxmlformats.org/officeDocument/2006/relationships/image" Target="../media/image4.png"/><Relationship Id="rId1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18" Type="http://schemas.openxmlformats.org/officeDocument/2006/relationships/hyperlink" Target="http://dsr.nii.ac.jp/memory-hunting/index.html.id" TargetMode="External"/><Relationship Id="rId3" Type="http://schemas.openxmlformats.org/officeDocument/2006/relationships/image" Target="../media/image15.emf"/><Relationship Id="rId21" Type="http://schemas.openxmlformats.org/officeDocument/2006/relationships/image" Target="../media/image27.png"/><Relationship Id="rId7" Type="http://schemas.openxmlformats.org/officeDocument/2006/relationships/hyperlink" Target="http://yama.cseas.kyoto-u.ac.jp/bosai/index.html" TargetMode="External"/><Relationship Id="rId12" Type="http://schemas.openxmlformats.org/officeDocument/2006/relationships/image" Target="../media/image21.jpeg"/><Relationship Id="rId17" Type="http://schemas.openxmlformats.org/officeDocument/2006/relationships/image" Target="../media/image25.png"/><Relationship Id="rId2" Type="http://schemas.openxmlformats.org/officeDocument/2006/relationships/image" Target="../media/image14.png"/><Relationship Id="rId16" Type="http://schemas.openxmlformats.org/officeDocument/2006/relationships/hyperlink" Target="https://youtu.be/hIKvGINZ1Dk" TargetMode="External"/><Relationship Id="rId20" Type="http://schemas.openxmlformats.org/officeDocument/2006/relationships/hyperlink" Target="https://youtu.be/wXAj2SCkPF4" TargetMode="Externa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0.jpeg"/><Relationship Id="rId5" Type="http://schemas.openxmlformats.org/officeDocument/2006/relationships/hyperlink" Target="http://yama.cseas.kyoto-u.ac.jp/bosai/app.html" TargetMode="External"/><Relationship Id="rId15" Type="http://schemas.openxmlformats.org/officeDocument/2006/relationships/image" Target="../media/image24.jpeg"/><Relationship Id="rId10" Type="http://schemas.openxmlformats.org/officeDocument/2006/relationships/image" Target="../media/image19.jpeg"/><Relationship Id="rId19" Type="http://schemas.openxmlformats.org/officeDocument/2006/relationships/image" Target="../media/image26.png"/><Relationship Id="rId4" Type="http://schemas.openxmlformats.org/officeDocument/2006/relationships/hyperlink" Target="https://mp.ex.nii.ac.jp/" TargetMode="External"/><Relationship Id="rId9" Type="http://schemas.openxmlformats.org/officeDocument/2006/relationships/image" Target="../media/image18.png"/><Relationship Id="rId14" Type="http://schemas.openxmlformats.org/officeDocument/2006/relationships/image" Target="../media/image23.jpeg"/><Relationship Id="rId22"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620295"/>
          </a:xfrm>
          <a:solidFill>
            <a:schemeClr val="accent1">
              <a:lumMod val="20000"/>
              <a:lumOff val="80000"/>
            </a:schemeClr>
          </a:solidFill>
        </p:spPr>
        <p:txBody>
          <a:bodyPr>
            <a:normAutofit fontScale="90000"/>
          </a:bodyPr>
          <a:lstStyle/>
          <a:p>
            <a:r>
              <a:rPr lang="ja-JP" altLang="en-US" sz="3600" dirty="0" smtClean="0">
                <a:latin typeface="BIZ UDゴシック" panose="020B0400000000000000" pitchFamily="49" charset="-128"/>
                <a:ea typeface="BIZ UDゴシック" panose="020B0400000000000000" pitchFamily="49" charset="-128"/>
                <a:cs typeface="Calibri Light" panose="020F0302020204030204" pitchFamily="34" charset="0"/>
              </a:rPr>
              <a:t>アチェ津波被災地の防災教育・ツーリズム拠点が連携して実施</a:t>
            </a:r>
            <a:endParaRPr lang="ja-JP" altLang="en-US" sz="3600" dirty="0">
              <a:latin typeface="BIZ UDゴシック" panose="020B0400000000000000" pitchFamily="49" charset="-128"/>
              <a:ea typeface="BIZ UDゴシック" panose="020B0400000000000000" pitchFamily="49" charset="-128"/>
              <a:cs typeface="Calibri Light" panose="020F0302020204030204" pitchFamily="34" charset="0"/>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58" y="860246"/>
            <a:ext cx="732619" cy="732619"/>
          </a:xfrm>
          <a:prstGeom prst="rect">
            <a:avLst/>
          </a:prstGeom>
        </p:spPr>
      </p:pic>
      <p:sp>
        <p:nvSpPr>
          <p:cNvPr id="21" name="テキスト ボックス 20"/>
          <p:cNvSpPr txBox="1"/>
          <p:nvPr/>
        </p:nvSpPr>
        <p:spPr>
          <a:xfrm>
            <a:off x="819577" y="978326"/>
            <a:ext cx="2638358" cy="584775"/>
          </a:xfrm>
          <a:prstGeom prst="rect">
            <a:avLst/>
          </a:prstGeom>
          <a:noFill/>
        </p:spPr>
        <p:txBody>
          <a:bodyPr wrap="square" rtlCol="0">
            <a:spAutoFit/>
          </a:bodyPr>
          <a:lstStyle/>
          <a:p>
            <a:r>
              <a:rPr kumimoji="1" lang="ja-JP" altLang="en-US" sz="1600" dirty="0" smtClean="0">
                <a:latin typeface="BIZ UDゴシック" panose="020B0400000000000000" pitchFamily="49" charset="-128"/>
                <a:ea typeface="BIZ UDゴシック" panose="020B0400000000000000" pitchFamily="49" charset="-128"/>
              </a:rPr>
              <a:t>国立公文書館アチェ津波アーカイブセンター</a:t>
            </a:r>
            <a:endParaRPr kumimoji="1" lang="ja-JP" altLang="en-US" dirty="0"/>
          </a:p>
        </p:txBody>
      </p:sp>
      <p:sp>
        <p:nvSpPr>
          <p:cNvPr id="23" name="テキスト ボックス 22"/>
          <p:cNvSpPr txBox="1"/>
          <p:nvPr/>
        </p:nvSpPr>
        <p:spPr>
          <a:xfrm>
            <a:off x="137259" y="1547175"/>
            <a:ext cx="3276286" cy="3108543"/>
          </a:xfrm>
          <a:prstGeom prst="rect">
            <a:avLst/>
          </a:prstGeom>
          <a:noFill/>
        </p:spPr>
        <p:txBody>
          <a:bodyPr wrap="square" rtlCol="0">
            <a:spAutoFit/>
          </a:bodyPr>
          <a:lstStyle/>
          <a:p>
            <a:r>
              <a:rPr lang="en-US" altLang="ja-JP" sz="1400" dirty="0" smtClean="0"/>
              <a:t>2009</a:t>
            </a:r>
            <a:r>
              <a:rPr lang="ja-JP" altLang="en-US" sz="1400" dirty="0"/>
              <a:t>年にインドネシア共和国国立公文書館 </a:t>
            </a:r>
            <a:r>
              <a:rPr lang="en-US" altLang="ja-JP" sz="1400" dirty="0"/>
              <a:t>(ANRI)  </a:t>
            </a:r>
            <a:r>
              <a:rPr lang="ja-JP" altLang="en-US" sz="1400" dirty="0"/>
              <a:t>傘下</a:t>
            </a:r>
            <a:r>
              <a:rPr lang="ja-JP" altLang="en-US" sz="1400" dirty="0" smtClean="0"/>
              <a:t>の技術導入ユニットとしてアチェ州</a:t>
            </a:r>
            <a:r>
              <a:rPr lang="ja-JP" altLang="en-US" sz="1400" dirty="0"/>
              <a:t>に設置され、アチェ復興庁のアーカイブを管理している</a:t>
            </a:r>
            <a:r>
              <a:rPr lang="ja-JP" altLang="en-US" sz="1400" dirty="0" smtClean="0"/>
              <a:t>。</a:t>
            </a:r>
            <a:r>
              <a:rPr lang="en-US" altLang="ja-JP" sz="1400" dirty="0" smtClean="0"/>
              <a:t>2015</a:t>
            </a:r>
            <a:r>
              <a:rPr lang="ja-JP" altLang="en-US" sz="1400" dirty="0" smtClean="0"/>
              <a:t>年に現在の建物が完成し、アチェ州内</a:t>
            </a:r>
            <a:r>
              <a:rPr lang="ja-JP" altLang="en-US" sz="1400" dirty="0"/>
              <a:t>の様々な行政機関から津波と災害に係るアーカイブ資料</a:t>
            </a:r>
            <a:r>
              <a:rPr lang="ja-JP" altLang="en-US" sz="1400" dirty="0" smtClean="0"/>
              <a:t>を収蔵・収集</a:t>
            </a:r>
            <a:r>
              <a:rPr lang="ja-JP" altLang="en-US" sz="1400" dirty="0"/>
              <a:t>している</a:t>
            </a:r>
            <a:r>
              <a:rPr lang="ja-JP" altLang="en-US" sz="1400" dirty="0" smtClean="0"/>
              <a:t>。資料目録・ガイドの作成等の検索</a:t>
            </a:r>
            <a:r>
              <a:rPr lang="ja-JP" altLang="en-US" sz="1400" dirty="0"/>
              <a:t>サポートを</a:t>
            </a:r>
            <a:r>
              <a:rPr lang="ja-JP" altLang="en-US" sz="1400" dirty="0" smtClean="0"/>
              <a:t>編集するほか、資料</a:t>
            </a:r>
            <a:r>
              <a:rPr lang="ja-JP" altLang="en-US" sz="1400" dirty="0"/>
              <a:t>のデジタル化・復元・保存活動を</a:t>
            </a:r>
            <a:r>
              <a:rPr lang="ja-JP" altLang="en-US" sz="1400" dirty="0" smtClean="0"/>
              <a:t>行う。アーカイブ閲覧室</a:t>
            </a:r>
            <a:r>
              <a:rPr lang="ja-JP" altLang="en-US" sz="1400" dirty="0"/>
              <a:t>や展示会イベントなど一般向け</a:t>
            </a:r>
            <a:r>
              <a:rPr lang="ja-JP" altLang="en-US" sz="1400" dirty="0" smtClean="0"/>
              <a:t>サービスも提供する。保管</a:t>
            </a:r>
            <a:r>
              <a:rPr lang="ja-JP" altLang="en-US" sz="1400" dirty="0"/>
              <a:t>する津波被災関連文書</a:t>
            </a:r>
            <a:r>
              <a:rPr lang="ja-JP" altLang="en-US" sz="1400" dirty="0" smtClean="0"/>
              <a:t>は</a:t>
            </a:r>
            <a:r>
              <a:rPr lang="en-US" altLang="ja-JP" sz="1400" dirty="0" smtClean="0"/>
              <a:t>2017</a:t>
            </a:r>
            <a:r>
              <a:rPr lang="ja-JP" altLang="en-US" sz="1400" dirty="0" smtClean="0"/>
              <a:t>年に世界</a:t>
            </a:r>
            <a:r>
              <a:rPr lang="ja-JP" altLang="en-US" sz="1400" dirty="0"/>
              <a:t>記憶遺産の認定を</a:t>
            </a:r>
            <a:r>
              <a:rPr lang="ja-JP" altLang="en-US" sz="1400" dirty="0" smtClean="0"/>
              <a:t>受けた。</a:t>
            </a:r>
            <a:endParaRPr kumimoji="1" lang="ja-JP" altLang="en-US" sz="1400" dirty="0"/>
          </a:p>
        </p:txBody>
      </p:sp>
      <p:grpSp>
        <p:nvGrpSpPr>
          <p:cNvPr id="44" name="グループ化 43"/>
          <p:cNvGrpSpPr/>
          <p:nvPr/>
        </p:nvGrpSpPr>
        <p:grpSpPr>
          <a:xfrm>
            <a:off x="3457935" y="792209"/>
            <a:ext cx="8598562" cy="5049437"/>
            <a:chOff x="1669002" y="1210119"/>
            <a:chExt cx="8598562" cy="5049437"/>
          </a:xfrm>
        </p:grpSpPr>
        <p:pic>
          <p:nvPicPr>
            <p:cNvPr id="45" name="図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9002" y="1210119"/>
              <a:ext cx="8598562" cy="5049437"/>
            </a:xfrm>
            <a:prstGeom prst="rect">
              <a:avLst/>
            </a:prstGeom>
          </p:spPr>
        </p:pic>
        <p:sp>
          <p:nvSpPr>
            <p:cNvPr id="46" name="二等辺三角形 45"/>
            <p:cNvSpPr/>
            <p:nvPr/>
          </p:nvSpPr>
          <p:spPr>
            <a:xfrm rot="10800000">
              <a:off x="7477746" y="4625264"/>
              <a:ext cx="470516" cy="69245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二等辺三角形 46"/>
            <p:cNvSpPr/>
            <p:nvPr/>
          </p:nvSpPr>
          <p:spPr>
            <a:xfrm rot="10800000">
              <a:off x="6761553" y="2347675"/>
              <a:ext cx="237643" cy="44200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コンテンツ プレースホルダー 2"/>
            <p:cNvSpPr txBox="1">
              <a:spLocks/>
            </p:cNvSpPr>
            <p:nvPr/>
          </p:nvSpPr>
          <p:spPr>
            <a:xfrm>
              <a:off x="4982013" y="2513640"/>
              <a:ext cx="1779540" cy="436947"/>
            </a:xfrm>
            <a:prstGeom prst="rect">
              <a:avLst/>
            </a:prstGeom>
            <a:solidFill>
              <a:schemeClr val="bg1">
                <a:alpha val="53000"/>
              </a:schemeClr>
            </a:solid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smtClean="0">
                  <a:solidFill>
                    <a:srgbClr val="7030A0"/>
                  </a:solidFill>
                  <a:latin typeface="BIZ UDゴシック" panose="020B0400000000000000" pitchFamily="49" charset="-128"/>
                  <a:ea typeface="BIZ UDゴシック" panose="020B0400000000000000" pitchFamily="49" charset="-128"/>
                  <a:cs typeface="Calibri" panose="020F0502020204030204" pitchFamily="34" charset="0"/>
                </a:rPr>
                <a:t>④</a:t>
              </a:r>
              <a:r>
                <a:rPr lang="ja-JP" altLang="en-US" sz="2000" dirty="0" smtClean="0">
                  <a:solidFill>
                    <a:srgbClr val="7030A0"/>
                  </a:solidFill>
                  <a:latin typeface="BIZ UDゴシック" panose="020B0400000000000000" pitchFamily="49" charset="-128"/>
                  <a:ea typeface="BIZ UDゴシック" panose="020B0400000000000000" pitchFamily="49" charset="-128"/>
                  <a:cs typeface="Calibri" panose="020F0502020204030204" pitchFamily="34" charset="0"/>
                  <a:hlinkClick r:id="rId4"/>
                </a:rPr>
                <a:t>州立図書館</a:t>
              </a:r>
              <a:endParaRPr lang="ja-JP" altLang="en-US" sz="2000" dirty="0">
                <a:solidFill>
                  <a:srgbClr val="7030A0"/>
                </a:solidFill>
                <a:latin typeface="BIZ UDゴシック" panose="020B0400000000000000" pitchFamily="49" charset="-128"/>
                <a:ea typeface="BIZ UDゴシック" panose="020B0400000000000000" pitchFamily="49" charset="-128"/>
                <a:cs typeface="Calibri" panose="020F0502020204030204" pitchFamily="34" charset="0"/>
              </a:endParaRPr>
            </a:p>
          </p:txBody>
        </p:sp>
        <p:sp>
          <p:nvSpPr>
            <p:cNvPr id="49" name="コンテンツ プレースホルダー 2"/>
            <p:cNvSpPr txBox="1">
              <a:spLocks/>
            </p:cNvSpPr>
            <p:nvPr/>
          </p:nvSpPr>
          <p:spPr>
            <a:xfrm>
              <a:off x="7789976" y="2867080"/>
              <a:ext cx="2296923" cy="436947"/>
            </a:xfrm>
            <a:prstGeom prst="rect">
              <a:avLst/>
            </a:prstGeom>
            <a:solidFill>
              <a:schemeClr val="bg1">
                <a:alpha val="53000"/>
              </a:schemeClr>
            </a:solid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smtClean="0">
                  <a:solidFill>
                    <a:srgbClr val="7030A0"/>
                  </a:solidFill>
                  <a:latin typeface="BIZ UDゴシック" panose="020B0400000000000000" pitchFamily="49" charset="-128"/>
                  <a:ea typeface="BIZ UDゴシック" panose="020B0400000000000000" pitchFamily="49" charset="-128"/>
                  <a:cs typeface="Calibri" panose="020F0502020204030204" pitchFamily="34" charset="0"/>
                </a:rPr>
                <a:t>②</a:t>
              </a:r>
              <a:r>
                <a:rPr lang="ja-JP" altLang="en-US" sz="2000" dirty="0" smtClean="0">
                  <a:solidFill>
                    <a:srgbClr val="7030A0"/>
                  </a:solidFill>
                  <a:latin typeface="BIZ UDゴシック" panose="020B0400000000000000" pitchFamily="49" charset="-128"/>
                  <a:ea typeface="BIZ UDゴシック" panose="020B0400000000000000" pitchFamily="49" charset="-128"/>
                  <a:cs typeface="Calibri" panose="020F0502020204030204" pitchFamily="34" charset="0"/>
                  <a:hlinkClick r:id="rId5"/>
                </a:rPr>
                <a:t>シアクアラ大学</a:t>
              </a:r>
              <a:endParaRPr lang="ja-JP" altLang="en-US" sz="2000" dirty="0">
                <a:solidFill>
                  <a:srgbClr val="7030A0"/>
                </a:solidFill>
                <a:latin typeface="BIZ UDゴシック" panose="020B0400000000000000" pitchFamily="49" charset="-128"/>
                <a:ea typeface="BIZ UDゴシック" panose="020B0400000000000000" pitchFamily="49" charset="-128"/>
                <a:cs typeface="Calibri" panose="020F0502020204030204" pitchFamily="34" charset="0"/>
              </a:endParaRPr>
            </a:p>
          </p:txBody>
        </p:sp>
        <p:sp>
          <p:nvSpPr>
            <p:cNvPr id="50" name="コンテンツ プレースホルダー 2"/>
            <p:cNvSpPr txBox="1">
              <a:spLocks/>
            </p:cNvSpPr>
            <p:nvPr/>
          </p:nvSpPr>
          <p:spPr>
            <a:xfrm>
              <a:off x="4231231" y="4350968"/>
              <a:ext cx="1772655" cy="436947"/>
            </a:xfrm>
            <a:prstGeom prst="rect">
              <a:avLst/>
            </a:prstGeom>
            <a:solidFill>
              <a:schemeClr val="bg1">
                <a:alpha val="53000"/>
              </a:schemeClr>
            </a:solid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smtClean="0">
                  <a:solidFill>
                    <a:srgbClr val="7030A0"/>
                  </a:solidFill>
                  <a:latin typeface="BIZ UDゴシック" panose="020B0400000000000000" pitchFamily="49" charset="-128"/>
                  <a:ea typeface="BIZ UDゴシック" panose="020B0400000000000000" pitchFamily="49" charset="-128"/>
                  <a:cs typeface="Calibri" panose="020F0502020204030204" pitchFamily="34" charset="0"/>
                </a:rPr>
                <a:t>③</a:t>
              </a:r>
              <a:r>
                <a:rPr lang="ja-JP" altLang="en-US" sz="2000" dirty="0" smtClean="0">
                  <a:solidFill>
                    <a:srgbClr val="7030A0"/>
                  </a:solidFill>
                  <a:latin typeface="BIZ UDゴシック" panose="020B0400000000000000" pitchFamily="49" charset="-128"/>
                  <a:ea typeface="BIZ UDゴシック" panose="020B0400000000000000" pitchFamily="49" charset="-128"/>
                  <a:cs typeface="Calibri" panose="020F0502020204030204" pitchFamily="34" charset="0"/>
                  <a:hlinkClick r:id="rId6"/>
                </a:rPr>
                <a:t>津波博物館</a:t>
              </a:r>
              <a:endParaRPr lang="ja-JP" altLang="en-US" sz="1600" dirty="0">
                <a:solidFill>
                  <a:srgbClr val="7030A0"/>
                </a:solidFill>
                <a:latin typeface="BIZ UDゴシック" panose="020B0400000000000000" pitchFamily="49" charset="-128"/>
                <a:ea typeface="BIZ UDゴシック" panose="020B0400000000000000" pitchFamily="49" charset="-128"/>
                <a:cs typeface="Calibri" panose="020F0502020204030204" pitchFamily="34" charset="0"/>
              </a:endParaRPr>
            </a:p>
          </p:txBody>
        </p:sp>
        <p:sp>
          <p:nvSpPr>
            <p:cNvPr id="51" name="コンテンツ プレースホルダー 2"/>
            <p:cNvSpPr txBox="1">
              <a:spLocks/>
            </p:cNvSpPr>
            <p:nvPr/>
          </p:nvSpPr>
          <p:spPr>
            <a:xfrm>
              <a:off x="6108981" y="5384126"/>
              <a:ext cx="3269283" cy="436947"/>
            </a:xfrm>
            <a:prstGeom prst="rect">
              <a:avLst/>
            </a:prstGeom>
            <a:solidFill>
              <a:schemeClr val="bg1">
                <a:alpha val="53000"/>
              </a:schemeClr>
            </a:solid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smtClean="0">
                  <a:solidFill>
                    <a:srgbClr val="7030A0"/>
                  </a:solidFill>
                  <a:latin typeface="BIZ UDゴシック" panose="020B0400000000000000" pitchFamily="49" charset="-128"/>
                  <a:ea typeface="BIZ UDゴシック" panose="020B0400000000000000" pitchFamily="49" charset="-128"/>
                  <a:cs typeface="Calibri" panose="020F0502020204030204" pitchFamily="34" charset="0"/>
                </a:rPr>
                <a:t>①</a:t>
              </a:r>
              <a:r>
                <a:rPr lang="ja-JP" altLang="en-US" sz="2000" dirty="0" smtClean="0">
                  <a:solidFill>
                    <a:srgbClr val="7030A0"/>
                  </a:solidFill>
                  <a:latin typeface="BIZ UDゴシック" panose="020B0400000000000000" pitchFamily="49" charset="-128"/>
                  <a:ea typeface="BIZ UDゴシック" panose="020B0400000000000000" pitchFamily="49" charset="-128"/>
                  <a:cs typeface="Calibri" panose="020F0502020204030204" pitchFamily="34" charset="0"/>
                  <a:hlinkClick r:id="rId7"/>
                </a:rPr>
                <a:t>津波アーカイブセンター</a:t>
              </a:r>
              <a:endParaRPr lang="ja-JP" altLang="en-US" sz="2000" dirty="0">
                <a:solidFill>
                  <a:srgbClr val="7030A0"/>
                </a:solidFill>
                <a:latin typeface="BIZ UDゴシック" panose="020B0400000000000000" pitchFamily="49" charset="-128"/>
                <a:ea typeface="BIZ UDゴシック" panose="020B0400000000000000" pitchFamily="49" charset="-128"/>
                <a:cs typeface="Calibri" panose="020F0502020204030204" pitchFamily="34" charset="0"/>
              </a:endParaRPr>
            </a:p>
          </p:txBody>
        </p:sp>
        <p:pic>
          <p:nvPicPr>
            <p:cNvPr id="52" name="図 5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66871" y="4149036"/>
              <a:ext cx="1557430" cy="891846"/>
            </a:xfrm>
            <a:prstGeom prst="rect">
              <a:avLst/>
            </a:prstGeom>
            <a:ln w="38100">
              <a:solidFill>
                <a:srgbClr val="FF0000"/>
              </a:solidFill>
              <a:prstDash val="sysDot"/>
            </a:ln>
          </p:spPr>
        </p:pic>
        <p:pic>
          <p:nvPicPr>
            <p:cNvPr id="53" name="図 52">
              <a:hlinkClick r:id="rId4"/>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37551" y="1420737"/>
              <a:ext cx="1261645" cy="1064829"/>
            </a:xfrm>
            <a:prstGeom prst="rect">
              <a:avLst/>
            </a:prstGeom>
            <a:ln w="38100">
              <a:solidFill>
                <a:srgbClr val="FF0000"/>
              </a:solidFill>
              <a:prstDash val="sysDot"/>
            </a:ln>
          </p:spPr>
        </p:pic>
        <p:sp>
          <p:nvSpPr>
            <p:cNvPr id="54" name="二等辺三角形 53"/>
            <p:cNvSpPr/>
            <p:nvPr/>
          </p:nvSpPr>
          <p:spPr>
            <a:xfrm rot="10800000">
              <a:off x="7507943" y="2640056"/>
              <a:ext cx="237643" cy="44200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二等辺三角形 54"/>
            <p:cNvSpPr/>
            <p:nvPr/>
          </p:nvSpPr>
          <p:spPr>
            <a:xfrm rot="10800000">
              <a:off x="4985966" y="3902763"/>
              <a:ext cx="237643" cy="44200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6" name="図 55">
              <a:hlinkClick r:id="rId6"/>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65945" y="3195117"/>
              <a:ext cx="1554993" cy="853879"/>
            </a:xfrm>
            <a:prstGeom prst="rect">
              <a:avLst/>
            </a:prstGeom>
            <a:ln w="38100">
              <a:solidFill>
                <a:srgbClr val="FF0000"/>
              </a:solidFill>
              <a:prstDash val="sysDot"/>
            </a:ln>
          </p:spPr>
        </p:pic>
        <p:pic>
          <p:nvPicPr>
            <p:cNvPr id="57" name="図 56">
              <a:hlinkClick r:id="rId5"/>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77745" y="1883214"/>
              <a:ext cx="1668439" cy="936945"/>
            </a:xfrm>
            <a:prstGeom prst="rect">
              <a:avLst/>
            </a:prstGeom>
            <a:ln w="38100">
              <a:solidFill>
                <a:srgbClr val="FF0000"/>
              </a:solidFill>
              <a:prstDash val="sysDot"/>
            </a:ln>
          </p:spPr>
        </p:pic>
      </p:grpSp>
      <p:sp>
        <p:nvSpPr>
          <p:cNvPr id="60" name="角丸四角形 59"/>
          <p:cNvSpPr/>
          <p:nvPr/>
        </p:nvSpPr>
        <p:spPr>
          <a:xfrm>
            <a:off x="48692" y="796814"/>
            <a:ext cx="3313434" cy="3960786"/>
          </a:xfrm>
          <a:prstGeom prst="roundRect">
            <a:avLst/>
          </a:prstGeom>
          <a:noFill/>
          <a:ln w="50800">
            <a:solidFill>
              <a:schemeClr val="accent1">
                <a:lumMod val="40000"/>
                <a:lumOff val="60000"/>
                <a:alpha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https://kyoto.cseas.kyoto-u.ac.jp/wp-content/uploads/2024/08/memorygraph-day-2.jpeg1724401397-1200x674.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8662" y="4926266"/>
            <a:ext cx="3093480" cy="1737505"/>
          </a:xfrm>
          <a:prstGeom prst="rect">
            <a:avLst/>
          </a:prstGeom>
          <a:noFill/>
          <a:extLst>
            <a:ext uri="{909E8E84-426E-40DD-AFC4-6F175D3DCCD1}">
              <a14:hiddenFill xmlns:a14="http://schemas.microsoft.com/office/drawing/2010/main">
                <a:solidFill>
                  <a:srgbClr val="FFFFFF"/>
                </a:solidFill>
              </a14:hiddenFill>
            </a:ext>
          </a:extLst>
        </p:spPr>
      </p:pic>
      <p:pic>
        <p:nvPicPr>
          <p:cNvPr id="63" name="図 6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28924" y="6001187"/>
            <a:ext cx="1337375" cy="617250"/>
          </a:xfrm>
          <a:prstGeom prst="rect">
            <a:avLst/>
          </a:prstGeom>
        </p:spPr>
      </p:pic>
      <p:pic>
        <p:nvPicPr>
          <p:cNvPr id="64" name="図 6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44468" y="908050"/>
            <a:ext cx="557254" cy="557254"/>
          </a:xfrm>
          <a:prstGeom prst="rect">
            <a:avLst/>
          </a:prstGeom>
        </p:spPr>
      </p:pic>
      <p:sp>
        <p:nvSpPr>
          <p:cNvPr id="66" name="テキスト ボックス 65"/>
          <p:cNvSpPr txBox="1"/>
          <p:nvPr/>
        </p:nvSpPr>
        <p:spPr>
          <a:xfrm>
            <a:off x="5588539" y="5865241"/>
            <a:ext cx="6467958" cy="954107"/>
          </a:xfrm>
          <a:prstGeom prst="rect">
            <a:avLst/>
          </a:prstGeom>
          <a:noFill/>
        </p:spPr>
        <p:txBody>
          <a:bodyPr wrap="square" rtlCol="0">
            <a:spAutoFit/>
          </a:bodyPr>
          <a:lstStyle/>
          <a:p>
            <a:r>
              <a:rPr lang="en-US" altLang="ja-JP" sz="1400" dirty="0" smtClean="0"/>
              <a:t>2024</a:t>
            </a:r>
            <a:r>
              <a:rPr lang="ja-JP" altLang="en-US" sz="1400" dirty="0"/>
              <a:t>年</a:t>
            </a:r>
            <a:r>
              <a:rPr lang="en-US" altLang="ja-JP" sz="1400" dirty="0" smtClean="0"/>
              <a:t>8</a:t>
            </a:r>
            <a:r>
              <a:rPr lang="ja-JP" altLang="en-US" sz="1400" dirty="0" smtClean="0"/>
              <a:t>月に</a:t>
            </a:r>
            <a:r>
              <a:rPr lang="en-US" altLang="ja-JP" sz="1400" dirty="0" smtClean="0"/>
              <a:t>4</a:t>
            </a:r>
            <a:r>
              <a:rPr lang="ja-JP" altLang="en-US" sz="1400" dirty="0" smtClean="0"/>
              <a:t>拠点と京都大学による</a:t>
            </a:r>
            <a:r>
              <a:rPr lang="ja-JP" altLang="en-US" sz="1400" dirty="0" smtClean="0">
                <a:hlinkClick r:id="rId15"/>
              </a:rPr>
              <a:t>事前準備ワークショップ</a:t>
            </a:r>
            <a:r>
              <a:rPr lang="ja-JP" altLang="en-US" sz="1400" dirty="0" smtClean="0"/>
              <a:t>をバンダアチェで開催。</a:t>
            </a:r>
            <a:r>
              <a:rPr lang="en-US" altLang="ja-JP" sz="1400" dirty="0" smtClean="0"/>
              <a:t>10</a:t>
            </a:r>
            <a:r>
              <a:rPr lang="ja-JP" altLang="en-US" sz="1400" dirty="0" smtClean="0"/>
              <a:t>月には</a:t>
            </a:r>
            <a:r>
              <a:rPr lang="en-US" altLang="ja-JP" sz="1400" dirty="0" smtClean="0"/>
              <a:t>JST</a:t>
            </a:r>
            <a:r>
              <a:rPr lang="ja-JP" altLang="en-US" sz="1400" dirty="0" smtClean="0"/>
              <a:t>さくらサイエンス・プログラムにより</a:t>
            </a:r>
            <a:r>
              <a:rPr lang="en-US" altLang="ja-JP" sz="1400" dirty="0" smtClean="0"/>
              <a:t>4</a:t>
            </a:r>
            <a:r>
              <a:rPr lang="ja-JP" altLang="en-US" sz="1400" dirty="0" smtClean="0"/>
              <a:t>拠点の代表が</a:t>
            </a:r>
            <a:r>
              <a:rPr lang="ja-JP" altLang="en-US" sz="1400" dirty="0" smtClean="0">
                <a:hlinkClick r:id="rId16"/>
              </a:rPr>
              <a:t>京都大学で研修</a:t>
            </a:r>
            <a:r>
              <a:rPr lang="ja-JP" altLang="en-US" sz="1400" dirty="0" smtClean="0"/>
              <a:t>を受けるとともに、それぞれの拠点が持ち寄った参照画像を組み込んだアチェ津波メモリーグラフ拡大版を作成し、コンテストに用いる。</a:t>
            </a:r>
            <a:endParaRPr kumimoji="1" lang="ja-JP" altLang="en-US" sz="1400" dirty="0"/>
          </a:p>
        </p:txBody>
      </p:sp>
      <p:pic>
        <p:nvPicPr>
          <p:cNvPr id="18" name="図 1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297531" y="970934"/>
            <a:ext cx="1331526" cy="392570"/>
          </a:xfrm>
          <a:prstGeom prst="rect">
            <a:avLst/>
          </a:prstGeom>
        </p:spPr>
      </p:pic>
      <p:pic>
        <p:nvPicPr>
          <p:cNvPr id="16" name="図 1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663226" y="1497133"/>
            <a:ext cx="594890" cy="391326"/>
          </a:xfrm>
          <a:prstGeom prst="rect">
            <a:avLst/>
          </a:prstGeom>
        </p:spPr>
      </p:pic>
      <p:pic>
        <p:nvPicPr>
          <p:cNvPr id="19" name="図 1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416071" y="1513597"/>
            <a:ext cx="1078948" cy="385545"/>
          </a:xfrm>
          <a:prstGeom prst="rect">
            <a:avLst/>
          </a:prstGeom>
        </p:spPr>
      </p:pic>
      <p:sp>
        <p:nvSpPr>
          <p:cNvPr id="67" name="テキスト ボックス 66"/>
          <p:cNvSpPr txBox="1"/>
          <p:nvPr/>
        </p:nvSpPr>
        <p:spPr>
          <a:xfrm>
            <a:off x="3625670" y="1968446"/>
            <a:ext cx="2082054" cy="738664"/>
          </a:xfrm>
          <a:prstGeom prst="rect">
            <a:avLst/>
          </a:prstGeom>
          <a:noFill/>
        </p:spPr>
        <p:txBody>
          <a:bodyPr wrap="square" rtlCol="0">
            <a:spAutoFit/>
          </a:bodyPr>
          <a:lstStyle/>
          <a:p>
            <a:r>
              <a:rPr lang="ja-JP" altLang="en-US" sz="1400" dirty="0" smtClean="0"/>
              <a:t>アチェ州の防災教育・ツーリズムの４拠点が合同で実施</a:t>
            </a:r>
            <a:endParaRPr kumimoji="1" lang="ja-JP" altLang="en-US" sz="1400" dirty="0"/>
          </a:p>
        </p:txBody>
      </p:sp>
      <p:pic>
        <p:nvPicPr>
          <p:cNvPr id="62" name="図 6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413545" y="5957487"/>
            <a:ext cx="723976" cy="723976"/>
          </a:xfrm>
          <a:prstGeom prst="rect">
            <a:avLst/>
          </a:prstGeom>
        </p:spPr>
      </p:pic>
    </p:spTree>
    <p:extLst>
      <p:ext uri="{BB962C8B-B14F-4D97-AF65-F5344CB8AC3E}">
        <p14:creationId xmlns:p14="http://schemas.microsoft.com/office/powerpoint/2010/main" val="1348533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620295"/>
          </a:xfrm>
          <a:solidFill>
            <a:schemeClr val="accent1">
              <a:lumMod val="20000"/>
              <a:lumOff val="80000"/>
            </a:schemeClr>
          </a:solidFill>
        </p:spPr>
        <p:txBody>
          <a:bodyPr>
            <a:normAutofit/>
          </a:bodyPr>
          <a:lstStyle/>
          <a:p>
            <a:r>
              <a:rPr lang="ja-JP" altLang="en-US" sz="3600" dirty="0" smtClean="0">
                <a:latin typeface="BIZ UDゴシック" panose="020B0400000000000000" pitchFamily="49" charset="-128"/>
                <a:ea typeface="BIZ UDゴシック" panose="020B0400000000000000" pitchFamily="49" charset="-128"/>
                <a:cs typeface="Calibri Light" panose="020F0302020204030204" pitchFamily="34" charset="0"/>
              </a:rPr>
              <a:t>スマホ・アプリ「アチェ津波メモリーグラフ」</a:t>
            </a:r>
            <a:endParaRPr lang="ja-JP" altLang="en-US" sz="3600" dirty="0">
              <a:latin typeface="BIZ UDゴシック" panose="020B0400000000000000" pitchFamily="49" charset="-128"/>
              <a:ea typeface="BIZ UDゴシック" panose="020B0400000000000000" pitchFamily="49" charset="-128"/>
              <a:cs typeface="Calibri Light" panose="020F0302020204030204" pitchFamily="34" charset="0"/>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0927" y="811098"/>
            <a:ext cx="1563831" cy="3434835"/>
          </a:xfrm>
          <a:prstGeom prst="rect">
            <a:avLst/>
          </a:prstGeom>
        </p:spPr>
      </p:pic>
      <p:pic>
        <p:nvPicPr>
          <p:cNvPr id="40" name="図 39"/>
          <p:cNvPicPr>
            <a:picLocks noChangeAspect="1"/>
          </p:cNvPicPr>
          <p:nvPr/>
        </p:nvPicPr>
        <p:blipFill>
          <a:blip r:embed="rId3"/>
          <a:stretch>
            <a:fillRect/>
          </a:stretch>
        </p:blipFill>
        <p:spPr>
          <a:xfrm>
            <a:off x="4340245" y="4442739"/>
            <a:ext cx="714513" cy="1017026"/>
          </a:xfrm>
          <a:prstGeom prst="rect">
            <a:avLst/>
          </a:prstGeom>
        </p:spPr>
      </p:pic>
      <p:sp>
        <p:nvSpPr>
          <p:cNvPr id="42" name="テキスト ボックス 41"/>
          <p:cNvSpPr txBox="1"/>
          <p:nvPr/>
        </p:nvSpPr>
        <p:spPr>
          <a:xfrm>
            <a:off x="22471" y="863574"/>
            <a:ext cx="2051617" cy="338554"/>
          </a:xfrm>
          <a:prstGeom prst="rect">
            <a:avLst/>
          </a:prstGeom>
          <a:noFill/>
        </p:spPr>
        <p:txBody>
          <a:bodyPr wrap="square" rtlCol="0">
            <a:spAutoFit/>
          </a:bodyPr>
          <a:lstStyle/>
          <a:p>
            <a:r>
              <a:rPr kumimoji="1" lang="ja-JP" altLang="en-US" sz="1600" dirty="0" smtClean="0">
                <a:latin typeface="BIZ UDゴシック" panose="020B0400000000000000" pitchFamily="49" charset="-128"/>
                <a:ea typeface="BIZ UDゴシック" panose="020B0400000000000000" pitchFamily="49" charset="-128"/>
              </a:rPr>
              <a:t>●</a:t>
            </a:r>
            <a:r>
              <a:rPr kumimoji="1" lang="ja-JP" altLang="en-US" sz="1600" dirty="0" smtClean="0">
                <a:latin typeface="BIZ UDゴシック" panose="020B0400000000000000" pitchFamily="49" charset="-128"/>
                <a:ea typeface="BIZ UDゴシック" panose="020B0400000000000000" pitchFamily="49" charset="-128"/>
                <a:hlinkClick r:id="rId4"/>
              </a:rPr>
              <a:t>メモリーグラフ</a:t>
            </a:r>
            <a:endParaRPr kumimoji="1" lang="ja-JP" altLang="en-US" dirty="0"/>
          </a:p>
        </p:txBody>
      </p:sp>
      <p:sp>
        <p:nvSpPr>
          <p:cNvPr id="58" name="テキスト ボックス 57"/>
          <p:cNvSpPr txBox="1"/>
          <p:nvPr/>
        </p:nvSpPr>
        <p:spPr>
          <a:xfrm>
            <a:off x="114706" y="1197122"/>
            <a:ext cx="3232176" cy="2677656"/>
          </a:xfrm>
          <a:prstGeom prst="rect">
            <a:avLst/>
          </a:prstGeom>
          <a:noFill/>
        </p:spPr>
        <p:txBody>
          <a:bodyPr wrap="square" rtlCol="0">
            <a:spAutoFit/>
          </a:bodyPr>
          <a:lstStyle/>
          <a:p>
            <a:r>
              <a:rPr lang="ja-JP" altLang="en-US" sz="1400" dirty="0" smtClean="0"/>
              <a:t>同一構図撮影を支援するカメラアプリ。カメラのファインダー上に過去の写真を半透明で重ね、現在の風景と構図を合わせてシャッターを押す仕組み。同一構図の写真を撮影していくことで、場所の記憶を時間的に積み重ねていくことができる。古写真を対象とした文化遺産のフィールドワーク、災害のビフォーアフター、復興に至る定点観測写真、観光地を巡るコンテンツツーリズムなどに活用できる</a:t>
            </a:r>
            <a:r>
              <a:rPr lang="ja-JP" altLang="en-US" sz="1400" dirty="0" smtClean="0">
                <a:solidFill>
                  <a:srgbClr val="0070C0"/>
                </a:solidFill>
              </a:rPr>
              <a:t>（国立情報学研究所ほか）</a:t>
            </a:r>
            <a:r>
              <a:rPr lang="ja-JP" altLang="en-US" sz="1400" dirty="0" smtClean="0"/>
              <a:t>。</a:t>
            </a:r>
            <a:endParaRPr kumimoji="1" lang="ja-JP" altLang="en-US" sz="1400" dirty="0"/>
          </a:p>
        </p:txBody>
      </p:sp>
      <p:sp>
        <p:nvSpPr>
          <p:cNvPr id="62" name="テキスト ボックス 61"/>
          <p:cNvSpPr txBox="1"/>
          <p:nvPr/>
        </p:nvSpPr>
        <p:spPr>
          <a:xfrm>
            <a:off x="55908" y="3977609"/>
            <a:ext cx="2901353" cy="338554"/>
          </a:xfrm>
          <a:prstGeom prst="rect">
            <a:avLst/>
          </a:prstGeom>
          <a:noFill/>
        </p:spPr>
        <p:txBody>
          <a:bodyPr wrap="square" rtlCol="0">
            <a:spAutoFit/>
          </a:bodyPr>
          <a:lstStyle/>
          <a:p>
            <a:r>
              <a:rPr kumimoji="1" lang="ja-JP" altLang="en-US" sz="1600" dirty="0" smtClean="0">
                <a:latin typeface="BIZ UDゴシック" panose="020B0400000000000000" pitchFamily="49" charset="-128"/>
                <a:ea typeface="BIZ UDゴシック" panose="020B0400000000000000" pitchFamily="49" charset="-128"/>
              </a:rPr>
              <a:t>●</a:t>
            </a:r>
            <a:r>
              <a:rPr kumimoji="1" lang="ja-JP" altLang="en-US" sz="1600" dirty="0" smtClean="0">
                <a:latin typeface="BIZ UDゴシック" panose="020B0400000000000000" pitchFamily="49" charset="-128"/>
                <a:ea typeface="BIZ UDゴシック" panose="020B0400000000000000" pitchFamily="49" charset="-128"/>
                <a:hlinkClick r:id="rId5"/>
              </a:rPr>
              <a:t>アチェ津波モバイル博物館</a:t>
            </a:r>
            <a:endParaRPr kumimoji="1" lang="ja-JP" altLang="en-US" dirty="0"/>
          </a:p>
        </p:txBody>
      </p:sp>
      <p:pic>
        <p:nvPicPr>
          <p:cNvPr id="7" name="図 6"/>
          <p:cNvPicPr>
            <a:picLocks noChangeAspect="1"/>
          </p:cNvPicPr>
          <p:nvPr/>
        </p:nvPicPr>
        <p:blipFill>
          <a:blip r:embed="rId6"/>
          <a:stretch>
            <a:fillRect/>
          </a:stretch>
        </p:blipFill>
        <p:spPr>
          <a:xfrm>
            <a:off x="2831589" y="4395752"/>
            <a:ext cx="1528468" cy="1111001"/>
          </a:xfrm>
          <a:prstGeom prst="rect">
            <a:avLst/>
          </a:prstGeom>
        </p:spPr>
      </p:pic>
      <p:sp>
        <p:nvSpPr>
          <p:cNvPr id="63" name="テキスト ボックス 62"/>
          <p:cNvSpPr txBox="1"/>
          <p:nvPr/>
        </p:nvSpPr>
        <p:spPr>
          <a:xfrm>
            <a:off x="114706" y="4390312"/>
            <a:ext cx="2783759" cy="2462213"/>
          </a:xfrm>
          <a:prstGeom prst="rect">
            <a:avLst/>
          </a:prstGeom>
          <a:noFill/>
        </p:spPr>
        <p:txBody>
          <a:bodyPr wrap="square" rtlCol="0">
            <a:spAutoFit/>
          </a:bodyPr>
          <a:lstStyle/>
          <a:p>
            <a:r>
              <a:rPr lang="en-US" altLang="ja-JP" sz="1400" dirty="0"/>
              <a:t>2004</a:t>
            </a:r>
            <a:r>
              <a:rPr lang="ja-JP" altLang="en-US" sz="1400" dirty="0"/>
              <a:t>年</a:t>
            </a:r>
            <a:r>
              <a:rPr lang="ja-JP" altLang="en-US" sz="1400" dirty="0" smtClean="0"/>
              <a:t>スマトラ沖大地震（インド洋津波）の</a:t>
            </a:r>
            <a:r>
              <a:rPr lang="ja-JP" altLang="en-US" sz="1400" dirty="0"/>
              <a:t>被災と復興の</a:t>
            </a:r>
            <a:r>
              <a:rPr lang="en-US" altLang="ja-JP" sz="1400" dirty="0"/>
              <a:t>10</a:t>
            </a:r>
            <a:r>
              <a:rPr lang="ja-JP" altLang="en-US" sz="1400" dirty="0"/>
              <a:t>年にわたる景観の経年変化を示す画像資料約</a:t>
            </a:r>
            <a:r>
              <a:rPr lang="en-US" altLang="ja-JP" sz="1400" dirty="0"/>
              <a:t>5600</a:t>
            </a:r>
            <a:r>
              <a:rPr lang="ja-JP" altLang="en-US" sz="1400" dirty="0"/>
              <a:t>件、新聞記事約</a:t>
            </a:r>
            <a:r>
              <a:rPr lang="en-US" altLang="ja-JP" sz="1400" dirty="0"/>
              <a:t>6000</a:t>
            </a:r>
            <a:r>
              <a:rPr lang="ja-JP" altLang="en-US" sz="1400" dirty="0"/>
              <a:t>件、生存者の証言</a:t>
            </a:r>
            <a:r>
              <a:rPr lang="en-US" altLang="ja-JP" sz="1400" dirty="0"/>
              <a:t>130</a:t>
            </a:r>
            <a:r>
              <a:rPr lang="ja-JP" altLang="en-US" sz="1400" dirty="0"/>
              <a:t>件、フィールド調査メモなどを収蔵し、地図上で表現したもの。モバイル端末を使って町全体をオープン博物館にする取り組みのための基盤</a:t>
            </a:r>
            <a:r>
              <a:rPr lang="ja-JP" altLang="en-US" sz="1400" dirty="0" smtClean="0"/>
              <a:t>データベース</a:t>
            </a:r>
            <a:r>
              <a:rPr lang="ja-JP" altLang="en-US" sz="1400" dirty="0" smtClean="0">
                <a:solidFill>
                  <a:srgbClr val="0070C0"/>
                </a:solidFill>
              </a:rPr>
              <a:t>（</a:t>
            </a:r>
            <a:r>
              <a:rPr lang="ja-JP" altLang="en-US" sz="1200" dirty="0" smtClean="0">
                <a:solidFill>
                  <a:srgbClr val="0070C0"/>
                </a:solidFill>
                <a:hlinkClick r:id="rId7"/>
              </a:rPr>
              <a:t>京都大学東南アジア地域</a:t>
            </a:r>
            <a:r>
              <a:rPr lang="ja-JP" altLang="en-US" sz="1200" dirty="0" err="1" smtClean="0">
                <a:solidFill>
                  <a:srgbClr val="0070C0"/>
                </a:solidFill>
                <a:hlinkClick r:id="rId7"/>
              </a:rPr>
              <a:t>研究研究</a:t>
            </a:r>
            <a:r>
              <a:rPr lang="ja-JP" altLang="en-US" sz="1200" dirty="0" smtClean="0">
                <a:solidFill>
                  <a:srgbClr val="0070C0"/>
                </a:solidFill>
                <a:hlinkClick r:id="rId7"/>
              </a:rPr>
              <a:t>所</a:t>
            </a:r>
            <a:r>
              <a:rPr lang="ja-JP" altLang="en-US" sz="1400" dirty="0" smtClean="0">
                <a:solidFill>
                  <a:srgbClr val="0070C0"/>
                </a:solidFill>
              </a:rPr>
              <a:t>）</a:t>
            </a:r>
            <a:r>
              <a:rPr lang="ja-JP" altLang="en-US" sz="1400" dirty="0" smtClean="0"/>
              <a:t>。</a:t>
            </a:r>
            <a:endParaRPr kumimoji="1" lang="ja-JP" altLang="en-US" sz="1400" dirty="0"/>
          </a:p>
        </p:txBody>
      </p:sp>
      <p:pic>
        <p:nvPicPr>
          <p:cNvPr id="8" name="図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96306" y="5609584"/>
            <a:ext cx="2158452" cy="1168468"/>
          </a:xfrm>
          <a:prstGeom prst="rect">
            <a:avLst/>
          </a:prstGeom>
        </p:spPr>
      </p:pic>
      <p:sp>
        <p:nvSpPr>
          <p:cNvPr id="65" name="右矢印 64"/>
          <p:cNvSpPr/>
          <p:nvPr/>
        </p:nvSpPr>
        <p:spPr>
          <a:xfrm>
            <a:off x="1779874" y="821276"/>
            <a:ext cx="1711053" cy="418144"/>
          </a:xfrm>
          <a:prstGeom prst="rightArrow">
            <a:avLst>
              <a:gd name="adj1" fmla="val 33015"/>
              <a:gd name="adj2" fmla="val 70026"/>
            </a:avLst>
          </a:prstGeom>
          <a:pattFill prst="pct25">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右矢印 65"/>
          <p:cNvSpPr/>
          <p:nvPr/>
        </p:nvSpPr>
        <p:spPr>
          <a:xfrm>
            <a:off x="2834367" y="3922293"/>
            <a:ext cx="665438" cy="418144"/>
          </a:xfrm>
          <a:prstGeom prst="rightArrow">
            <a:avLst>
              <a:gd name="adj1" fmla="val 33015"/>
              <a:gd name="adj2" fmla="val 70026"/>
            </a:avLst>
          </a:prstGeom>
          <a:pattFill prst="pct25">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7" name="Picture 6" descr="https://qr.quel.jp/tmp/dcae7bcfc39e9a416a27e0703421ab756942874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221375" y="46579"/>
            <a:ext cx="902830" cy="902830"/>
          </a:xfrm>
          <a:prstGeom prst="rect">
            <a:avLst/>
          </a:prstGeom>
          <a:noFill/>
          <a:extLst>
            <a:ext uri="{909E8E84-426E-40DD-AFC4-6F175D3DCCD1}">
              <a14:hiddenFill xmlns:a14="http://schemas.microsoft.com/office/drawing/2010/main">
                <a:solidFill>
                  <a:srgbClr val="FFFFFF"/>
                </a:solidFill>
              </a14:hiddenFill>
            </a:ext>
          </a:extLst>
        </p:spPr>
      </p:pic>
      <p:pic>
        <p:nvPicPr>
          <p:cNvPr id="69" name="図 6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64051" y="863574"/>
            <a:ext cx="1908595" cy="3875321"/>
          </a:xfrm>
          <a:prstGeom prst="rect">
            <a:avLst/>
          </a:prstGeom>
        </p:spPr>
      </p:pic>
      <p:pic>
        <p:nvPicPr>
          <p:cNvPr id="71" name="図 7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80923" y="1395648"/>
            <a:ext cx="1603279" cy="1081089"/>
          </a:xfrm>
          <a:prstGeom prst="rect">
            <a:avLst/>
          </a:prstGeom>
        </p:spPr>
      </p:pic>
      <p:pic>
        <p:nvPicPr>
          <p:cNvPr id="74" name="図 7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32179" y="5426107"/>
            <a:ext cx="1420904" cy="1065678"/>
          </a:xfrm>
          <a:prstGeom prst="rect">
            <a:avLst/>
          </a:prstGeom>
          <a:effectLst/>
        </p:spPr>
      </p:pic>
      <p:sp>
        <p:nvSpPr>
          <p:cNvPr id="76" name="テキスト ボックス 75"/>
          <p:cNvSpPr txBox="1"/>
          <p:nvPr/>
        </p:nvSpPr>
        <p:spPr>
          <a:xfrm>
            <a:off x="5375727" y="4789660"/>
            <a:ext cx="1910635" cy="307777"/>
          </a:xfrm>
          <a:prstGeom prst="rect">
            <a:avLst/>
          </a:prstGeom>
          <a:noFill/>
        </p:spPr>
        <p:txBody>
          <a:bodyPr wrap="square" rtlCol="0">
            <a:spAutoFit/>
          </a:bodyPr>
          <a:lstStyle/>
          <a:p>
            <a:r>
              <a:rPr lang="ja-JP" altLang="en-US" sz="1400" dirty="0" smtClean="0"/>
              <a:t>↑アプリの画面写真</a:t>
            </a:r>
            <a:endParaRPr kumimoji="1" lang="ja-JP" altLang="en-US" sz="1400" dirty="0"/>
          </a:p>
        </p:txBody>
      </p:sp>
      <p:sp>
        <p:nvSpPr>
          <p:cNvPr id="77" name="テキスト ボックス 76"/>
          <p:cNvSpPr txBox="1"/>
          <p:nvPr/>
        </p:nvSpPr>
        <p:spPr>
          <a:xfrm>
            <a:off x="7368447" y="883448"/>
            <a:ext cx="1615755" cy="523220"/>
          </a:xfrm>
          <a:prstGeom prst="rect">
            <a:avLst/>
          </a:prstGeom>
          <a:noFill/>
        </p:spPr>
        <p:txBody>
          <a:bodyPr wrap="square" rtlCol="0">
            <a:spAutoFit/>
          </a:bodyPr>
          <a:lstStyle/>
          <a:p>
            <a:r>
              <a:rPr lang="ja-JP" altLang="en-US" sz="1400" dirty="0" smtClean="0"/>
              <a:t>アプリで撮影した写真↓</a:t>
            </a:r>
            <a:endParaRPr kumimoji="1" lang="ja-JP" altLang="en-US" sz="1400" dirty="0"/>
          </a:p>
        </p:txBody>
      </p:sp>
      <p:pic>
        <p:nvPicPr>
          <p:cNvPr id="78" name="図 7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13990" y="5452741"/>
            <a:ext cx="1389580" cy="1042185"/>
          </a:xfrm>
          <a:prstGeom prst="rect">
            <a:avLst/>
          </a:prstGeom>
        </p:spPr>
      </p:pic>
      <p:sp>
        <p:nvSpPr>
          <p:cNvPr id="79" name="テキスト ボックス 78"/>
          <p:cNvSpPr txBox="1"/>
          <p:nvPr/>
        </p:nvSpPr>
        <p:spPr>
          <a:xfrm>
            <a:off x="5670471" y="6519060"/>
            <a:ext cx="1036771" cy="307777"/>
          </a:xfrm>
          <a:prstGeom prst="rect">
            <a:avLst/>
          </a:prstGeom>
          <a:noFill/>
        </p:spPr>
        <p:txBody>
          <a:bodyPr wrap="square" rtlCol="0">
            <a:spAutoFit/>
          </a:bodyPr>
          <a:lstStyle/>
          <a:p>
            <a:r>
              <a:rPr lang="ja-JP" altLang="en-US" sz="1400" dirty="0" smtClean="0"/>
              <a:t>参照写真</a:t>
            </a:r>
            <a:endParaRPr kumimoji="1" lang="ja-JP" altLang="en-US" sz="1400" dirty="0"/>
          </a:p>
        </p:txBody>
      </p:sp>
      <p:sp>
        <p:nvSpPr>
          <p:cNvPr id="80" name="テキスト ボックス 79"/>
          <p:cNvSpPr txBox="1"/>
          <p:nvPr/>
        </p:nvSpPr>
        <p:spPr>
          <a:xfrm>
            <a:off x="7102127" y="6495567"/>
            <a:ext cx="1036771" cy="307777"/>
          </a:xfrm>
          <a:prstGeom prst="rect">
            <a:avLst/>
          </a:prstGeom>
          <a:noFill/>
        </p:spPr>
        <p:txBody>
          <a:bodyPr wrap="square" rtlCol="0">
            <a:spAutoFit/>
          </a:bodyPr>
          <a:lstStyle/>
          <a:p>
            <a:r>
              <a:rPr lang="ja-JP" altLang="en-US" sz="1400" dirty="0"/>
              <a:t>撮影</a:t>
            </a:r>
            <a:r>
              <a:rPr lang="ja-JP" altLang="en-US" sz="1400" dirty="0" smtClean="0"/>
              <a:t>写真</a:t>
            </a:r>
            <a:endParaRPr kumimoji="1" lang="ja-JP" altLang="en-US" sz="1400" dirty="0"/>
          </a:p>
        </p:txBody>
      </p:sp>
      <p:pic>
        <p:nvPicPr>
          <p:cNvPr id="81" name="図 8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718998" y="5454310"/>
            <a:ext cx="1552254" cy="1064749"/>
          </a:xfrm>
          <a:prstGeom prst="rect">
            <a:avLst/>
          </a:prstGeom>
          <a:effectLst/>
        </p:spPr>
      </p:pic>
      <p:pic>
        <p:nvPicPr>
          <p:cNvPr id="82" name="図 8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343975" y="5446563"/>
            <a:ext cx="1525515" cy="1035881"/>
          </a:xfrm>
          <a:prstGeom prst="rect">
            <a:avLst/>
          </a:prstGeom>
        </p:spPr>
      </p:pic>
      <p:sp>
        <p:nvSpPr>
          <p:cNvPr id="83" name="テキスト ボックス 82"/>
          <p:cNvSpPr txBox="1"/>
          <p:nvPr/>
        </p:nvSpPr>
        <p:spPr>
          <a:xfrm>
            <a:off x="9027409" y="6479831"/>
            <a:ext cx="1036771" cy="307777"/>
          </a:xfrm>
          <a:prstGeom prst="rect">
            <a:avLst/>
          </a:prstGeom>
          <a:noFill/>
        </p:spPr>
        <p:txBody>
          <a:bodyPr wrap="square" rtlCol="0">
            <a:spAutoFit/>
          </a:bodyPr>
          <a:lstStyle/>
          <a:p>
            <a:r>
              <a:rPr lang="ja-JP" altLang="en-US" sz="1400" dirty="0" smtClean="0"/>
              <a:t>参照写真</a:t>
            </a:r>
            <a:endParaRPr kumimoji="1" lang="ja-JP" altLang="en-US" sz="1400" dirty="0"/>
          </a:p>
        </p:txBody>
      </p:sp>
      <p:sp>
        <p:nvSpPr>
          <p:cNvPr id="84" name="テキスト ボックス 83"/>
          <p:cNvSpPr txBox="1"/>
          <p:nvPr/>
        </p:nvSpPr>
        <p:spPr>
          <a:xfrm>
            <a:off x="10593019" y="6470275"/>
            <a:ext cx="1036771" cy="307777"/>
          </a:xfrm>
          <a:prstGeom prst="rect">
            <a:avLst/>
          </a:prstGeom>
          <a:noFill/>
        </p:spPr>
        <p:txBody>
          <a:bodyPr wrap="square" rtlCol="0">
            <a:spAutoFit/>
          </a:bodyPr>
          <a:lstStyle/>
          <a:p>
            <a:r>
              <a:rPr lang="ja-JP" altLang="en-US" sz="1400" dirty="0"/>
              <a:t>撮影</a:t>
            </a:r>
            <a:r>
              <a:rPr lang="ja-JP" altLang="en-US" sz="1400" dirty="0" smtClean="0"/>
              <a:t>写真</a:t>
            </a:r>
            <a:endParaRPr kumimoji="1" lang="ja-JP" altLang="en-US" sz="1400" dirty="0"/>
          </a:p>
        </p:txBody>
      </p:sp>
      <p:pic>
        <p:nvPicPr>
          <p:cNvPr id="85" name="図 84">
            <a:hlinkClick r:id="rId16"/>
          </p:cNvPr>
          <p:cNvPicPr>
            <a:picLocks noChangeAspect="1"/>
          </p:cNvPicPr>
          <p:nvPr/>
        </p:nvPicPr>
        <p:blipFill>
          <a:blip r:embed="rId17"/>
          <a:stretch>
            <a:fillRect/>
          </a:stretch>
        </p:blipFill>
        <p:spPr>
          <a:xfrm>
            <a:off x="7513259" y="2846013"/>
            <a:ext cx="2264876" cy="1415222"/>
          </a:xfrm>
          <a:prstGeom prst="rect">
            <a:avLst/>
          </a:prstGeom>
        </p:spPr>
      </p:pic>
      <p:sp>
        <p:nvSpPr>
          <p:cNvPr id="86" name="角丸四角形 85"/>
          <p:cNvSpPr/>
          <p:nvPr/>
        </p:nvSpPr>
        <p:spPr>
          <a:xfrm>
            <a:off x="5281042" y="5245702"/>
            <a:ext cx="6729310" cy="1557642"/>
          </a:xfrm>
          <a:prstGeom prst="roundRect">
            <a:avLst/>
          </a:prstGeom>
          <a:noFill/>
          <a:ln w="63500">
            <a:solidFill>
              <a:schemeClr val="accent4">
                <a:lumMod val="60000"/>
                <a:lumOff val="40000"/>
                <a:alpha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7" name="Picture 2" descr="https://qr.quel.jp/tmp/32ffd319ef380d34f43bc29bcc148bacf370426b.png">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1221375" y="4242681"/>
            <a:ext cx="853239" cy="853241"/>
          </a:xfrm>
          <a:prstGeom prst="rect">
            <a:avLst/>
          </a:prstGeom>
          <a:noFill/>
          <a:extLst>
            <a:ext uri="{909E8E84-426E-40DD-AFC4-6F175D3DCCD1}">
              <a14:hiddenFill xmlns:a14="http://schemas.microsoft.com/office/drawing/2010/main">
                <a:solidFill>
                  <a:srgbClr val="FFFFFF"/>
                </a:solidFill>
              </a14:hiddenFill>
            </a:ext>
          </a:extLst>
        </p:spPr>
      </p:pic>
      <p:sp>
        <p:nvSpPr>
          <p:cNvPr id="88" name="テキスト ボックス 87"/>
          <p:cNvSpPr txBox="1"/>
          <p:nvPr/>
        </p:nvSpPr>
        <p:spPr>
          <a:xfrm>
            <a:off x="7449190" y="4219299"/>
            <a:ext cx="3772185" cy="1015663"/>
          </a:xfrm>
          <a:prstGeom prst="rect">
            <a:avLst/>
          </a:prstGeom>
          <a:noFill/>
        </p:spPr>
        <p:txBody>
          <a:bodyPr wrap="square" rtlCol="0">
            <a:spAutoFit/>
          </a:bodyPr>
          <a:lstStyle/>
          <a:p>
            <a:r>
              <a:rPr lang="en-US" altLang="ja-JP" sz="1200" dirty="0" smtClean="0"/>
              <a:t>2014</a:t>
            </a:r>
            <a:r>
              <a:rPr lang="ja-JP" altLang="en-US" sz="1200" dirty="0" smtClean="0"/>
              <a:t>年に実施した際のビデオ資料。アチェ（左）と神戸（右）で比較実験を行った。アチェでは通信環境や端末のメモリ不足が障害となり本格実施に至らなかった。現在は通信環境の向上と技術改良によってこれらの問題が解消されている。</a:t>
            </a:r>
            <a:endParaRPr kumimoji="1" lang="ja-JP" altLang="en-US" sz="1200" dirty="0"/>
          </a:p>
        </p:txBody>
      </p:sp>
      <p:pic>
        <p:nvPicPr>
          <p:cNvPr id="89" name="図 88">
            <a:hlinkClick r:id="rId20"/>
          </p:cNvPr>
          <p:cNvPicPr>
            <a:picLocks noChangeAspect="1"/>
          </p:cNvPicPr>
          <p:nvPr/>
        </p:nvPicPr>
        <p:blipFill>
          <a:blip r:embed="rId21"/>
          <a:stretch>
            <a:fillRect/>
          </a:stretch>
        </p:blipFill>
        <p:spPr>
          <a:xfrm>
            <a:off x="9820132" y="2846013"/>
            <a:ext cx="2163296" cy="1365629"/>
          </a:xfrm>
          <a:prstGeom prst="rect">
            <a:avLst/>
          </a:prstGeom>
        </p:spPr>
      </p:pic>
      <p:pic>
        <p:nvPicPr>
          <p:cNvPr id="90" name="図 89"/>
          <p:cNvPicPr>
            <a:picLocks noChangeAspect="1"/>
          </p:cNvPicPr>
          <p:nvPr/>
        </p:nvPicPr>
        <p:blipFill>
          <a:blip r:embed="rId22"/>
          <a:stretch>
            <a:fillRect/>
          </a:stretch>
        </p:blipFill>
        <p:spPr>
          <a:xfrm>
            <a:off x="9138382" y="955912"/>
            <a:ext cx="2606176" cy="1285450"/>
          </a:xfrm>
          <a:prstGeom prst="rect">
            <a:avLst/>
          </a:prstGeom>
        </p:spPr>
      </p:pic>
      <p:sp>
        <p:nvSpPr>
          <p:cNvPr id="92" name="テキスト ボックス 91"/>
          <p:cNvSpPr txBox="1"/>
          <p:nvPr/>
        </p:nvSpPr>
        <p:spPr>
          <a:xfrm>
            <a:off x="9092479" y="2286504"/>
            <a:ext cx="2821219" cy="461665"/>
          </a:xfrm>
          <a:prstGeom prst="rect">
            <a:avLst/>
          </a:prstGeom>
          <a:noFill/>
        </p:spPr>
        <p:txBody>
          <a:bodyPr wrap="square" rtlCol="0">
            <a:spAutoFit/>
          </a:bodyPr>
          <a:lstStyle/>
          <a:p>
            <a:r>
              <a:rPr lang="ja-JP" altLang="en-US" sz="1200" dirty="0" smtClean="0"/>
              <a:t>撮影された写真はウェブ上に設置された</a:t>
            </a:r>
            <a:r>
              <a:rPr lang="en-US" altLang="ja-JP" sz="1200" dirty="0" smtClean="0"/>
              <a:t>Viewer</a:t>
            </a:r>
            <a:r>
              <a:rPr lang="ja-JP" altLang="en-US" sz="1200" dirty="0" smtClean="0"/>
              <a:t>で見ることができる。</a:t>
            </a:r>
            <a:endParaRPr kumimoji="1" lang="ja-JP" altLang="en-US" sz="1200" dirty="0"/>
          </a:p>
        </p:txBody>
      </p:sp>
      <p:sp>
        <p:nvSpPr>
          <p:cNvPr id="93" name="テキスト ボックス 92"/>
          <p:cNvSpPr txBox="1"/>
          <p:nvPr/>
        </p:nvSpPr>
        <p:spPr>
          <a:xfrm>
            <a:off x="9778135" y="40989"/>
            <a:ext cx="1576405" cy="900246"/>
          </a:xfrm>
          <a:prstGeom prst="rect">
            <a:avLst/>
          </a:prstGeom>
          <a:noFill/>
        </p:spPr>
        <p:txBody>
          <a:bodyPr wrap="square" rtlCol="0">
            <a:spAutoFit/>
          </a:bodyPr>
          <a:lstStyle/>
          <a:p>
            <a:r>
              <a:rPr lang="en-US" altLang="ja-JP" sz="1050" dirty="0" err="1" smtClean="0"/>
              <a:t>Andoroid</a:t>
            </a:r>
            <a:r>
              <a:rPr lang="ja-JP" altLang="en-US" sz="1050" dirty="0" err="1" smtClean="0"/>
              <a:t>、</a:t>
            </a:r>
            <a:r>
              <a:rPr lang="en-US" altLang="ja-JP" sz="1050" dirty="0" smtClean="0"/>
              <a:t>iOS</a:t>
            </a:r>
            <a:r>
              <a:rPr lang="ja-JP" altLang="en-US" sz="1050" dirty="0" smtClean="0"/>
              <a:t>ともに右記より</a:t>
            </a:r>
            <a:r>
              <a:rPr lang="en-US" altLang="ja-JP" sz="1050" dirty="0" smtClean="0"/>
              <a:t>DL</a:t>
            </a:r>
            <a:r>
              <a:rPr lang="ja-JP" altLang="en-US" sz="1050" dirty="0" smtClean="0"/>
              <a:t>できる。</a:t>
            </a:r>
            <a:endParaRPr lang="en-US" altLang="ja-JP" sz="1050" dirty="0" smtClean="0"/>
          </a:p>
          <a:p>
            <a:r>
              <a:rPr kumimoji="1" lang="ja-JP" altLang="en-US" sz="1050" dirty="0"/>
              <a:t>言語</a:t>
            </a:r>
            <a:r>
              <a:rPr kumimoji="1" lang="ja-JP" altLang="en-US" sz="1050" dirty="0" smtClean="0"/>
              <a:t>はスマホの設定言語にしたがう。日英インドネシア語対応。</a:t>
            </a:r>
            <a:endParaRPr kumimoji="1" lang="ja-JP" altLang="en-US" sz="1050" dirty="0"/>
          </a:p>
        </p:txBody>
      </p:sp>
    </p:spTree>
    <p:extLst>
      <p:ext uri="{BB962C8B-B14F-4D97-AF65-F5344CB8AC3E}">
        <p14:creationId xmlns:p14="http://schemas.microsoft.com/office/powerpoint/2010/main" val="2129091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915789" y="702771"/>
            <a:ext cx="7170076" cy="1047846"/>
          </a:xfrm>
          <a:prstGeom prst="rect">
            <a:avLst/>
          </a:prstGeom>
          <a:solidFill>
            <a:schemeClr val="accent2">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0"/>
            <a:ext cx="12192000" cy="620295"/>
          </a:xfrm>
          <a:solidFill>
            <a:schemeClr val="accent1">
              <a:lumMod val="20000"/>
              <a:lumOff val="80000"/>
            </a:schemeClr>
          </a:solidFill>
        </p:spPr>
        <p:txBody>
          <a:bodyPr>
            <a:normAutofit/>
          </a:bodyPr>
          <a:lstStyle/>
          <a:p>
            <a:r>
              <a:rPr lang="ja-JP" altLang="en-US" sz="3600" dirty="0" smtClean="0">
                <a:latin typeface="BIZ UDゴシック" panose="020B0400000000000000" pitchFamily="49" charset="-128"/>
                <a:ea typeface="BIZ UDゴシック" panose="020B0400000000000000" pitchFamily="49" charset="-128"/>
                <a:cs typeface="Calibri Light" panose="020F0302020204030204" pitchFamily="34" charset="0"/>
              </a:rPr>
              <a:t>アチェ津波メモリーグラフ・コンテスト</a:t>
            </a:r>
            <a:endParaRPr lang="ja-JP" altLang="en-US" sz="3600" dirty="0">
              <a:latin typeface="BIZ UDゴシック" panose="020B0400000000000000" pitchFamily="49" charset="-128"/>
              <a:ea typeface="BIZ UDゴシック" panose="020B0400000000000000" pitchFamily="49" charset="-128"/>
              <a:cs typeface="Calibri Light" panose="020F0302020204030204" pitchFamily="34" charset="0"/>
            </a:endParaRPr>
          </a:p>
        </p:txBody>
      </p:sp>
      <p:sp>
        <p:nvSpPr>
          <p:cNvPr id="24" name="テキスト ボックス 23"/>
          <p:cNvSpPr txBox="1"/>
          <p:nvPr/>
        </p:nvSpPr>
        <p:spPr>
          <a:xfrm>
            <a:off x="108451" y="695308"/>
            <a:ext cx="4721001" cy="1077218"/>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sz="1600" dirty="0" smtClean="0">
                <a:latin typeface="BIZ UDゴシック" panose="020B0400000000000000" pitchFamily="49" charset="-128"/>
                <a:ea typeface="BIZ UDゴシック" panose="020B0400000000000000" pitchFamily="49" charset="-128"/>
              </a:rPr>
              <a:t>●日程</a:t>
            </a:r>
            <a:endParaRPr kumimoji="1" lang="en-US" altLang="ja-JP" sz="1600" dirty="0" smtClean="0">
              <a:latin typeface="BIZ UDゴシック" panose="020B0400000000000000" pitchFamily="49" charset="-128"/>
              <a:ea typeface="BIZ UDゴシック" panose="020B0400000000000000" pitchFamily="49" charset="-128"/>
            </a:endParaRPr>
          </a:p>
          <a:p>
            <a:r>
              <a:rPr kumimoji="1" lang="en-US" altLang="ja-JP" sz="1600" dirty="0" smtClean="0">
                <a:latin typeface="BIZ UDゴシック" panose="020B0400000000000000" pitchFamily="49" charset="-128"/>
                <a:ea typeface="BIZ UDゴシック" panose="020B0400000000000000" pitchFamily="49" charset="-128"/>
              </a:rPr>
              <a:t>11</a:t>
            </a:r>
            <a:r>
              <a:rPr kumimoji="1" lang="ja-JP" altLang="en-US" sz="1600" dirty="0" smtClean="0">
                <a:latin typeface="BIZ UDゴシック" panose="020B0400000000000000" pitchFamily="49" charset="-128"/>
                <a:ea typeface="BIZ UDゴシック" panose="020B0400000000000000" pitchFamily="49" charset="-128"/>
              </a:rPr>
              <a:t>月</a:t>
            </a:r>
            <a:r>
              <a:rPr kumimoji="1" lang="en-US" altLang="ja-JP" sz="1600" dirty="0" smtClean="0">
                <a:latin typeface="BIZ UDゴシック" panose="020B0400000000000000" pitchFamily="49" charset="-128"/>
                <a:ea typeface="BIZ UDゴシック" panose="020B0400000000000000" pitchFamily="49" charset="-128"/>
              </a:rPr>
              <a:t>5</a:t>
            </a:r>
            <a:r>
              <a:rPr kumimoji="1" lang="ja-JP" altLang="en-US" sz="1600" dirty="0" smtClean="0">
                <a:latin typeface="BIZ UDゴシック" panose="020B0400000000000000" pitchFamily="49" charset="-128"/>
                <a:ea typeface="BIZ UDゴシック" panose="020B0400000000000000" pitchFamily="49" charset="-128"/>
              </a:rPr>
              <a:t>日（世界津波の日）　キックオフセミナー</a:t>
            </a:r>
            <a:endParaRPr kumimoji="1" lang="en-US" altLang="ja-JP" sz="1600" dirty="0" smtClean="0">
              <a:latin typeface="BIZ UDゴシック" panose="020B0400000000000000" pitchFamily="49" charset="-128"/>
              <a:ea typeface="BIZ UDゴシック" panose="020B0400000000000000" pitchFamily="49" charset="-128"/>
            </a:endParaRPr>
          </a:p>
          <a:p>
            <a:r>
              <a:rPr lang="en-US" altLang="ja-JP" sz="1600" dirty="0" smtClean="0">
                <a:latin typeface="BIZ UDゴシック" panose="020B0400000000000000" pitchFamily="49" charset="-128"/>
                <a:ea typeface="BIZ UDゴシック" panose="020B0400000000000000" pitchFamily="49" charset="-128"/>
              </a:rPr>
              <a:t>11</a:t>
            </a:r>
            <a:r>
              <a:rPr lang="ja-JP" altLang="en-US" sz="1600" dirty="0" smtClean="0">
                <a:latin typeface="BIZ UDゴシック" panose="020B0400000000000000" pitchFamily="49" charset="-128"/>
                <a:ea typeface="BIZ UDゴシック" panose="020B0400000000000000" pitchFamily="49" charset="-128"/>
              </a:rPr>
              <a:t>月</a:t>
            </a:r>
            <a:r>
              <a:rPr lang="en-US" altLang="ja-JP" sz="1600" dirty="0" smtClean="0">
                <a:latin typeface="BIZ UDゴシック" panose="020B0400000000000000" pitchFamily="49" charset="-128"/>
                <a:ea typeface="BIZ UDゴシック" panose="020B0400000000000000" pitchFamily="49" charset="-128"/>
              </a:rPr>
              <a:t>5</a:t>
            </a:r>
            <a:r>
              <a:rPr lang="ja-JP" altLang="en-US" sz="1600" dirty="0" smtClean="0">
                <a:latin typeface="BIZ UDゴシック" panose="020B0400000000000000" pitchFamily="49" charset="-128"/>
                <a:ea typeface="BIZ UDゴシック" panose="020B0400000000000000" pitchFamily="49" charset="-128"/>
              </a:rPr>
              <a:t>日～</a:t>
            </a:r>
            <a:r>
              <a:rPr lang="en-US" altLang="ja-JP" sz="1600" dirty="0" smtClean="0">
                <a:latin typeface="BIZ UDゴシック" panose="020B0400000000000000" pitchFamily="49" charset="-128"/>
                <a:ea typeface="BIZ UDゴシック" panose="020B0400000000000000" pitchFamily="49" charset="-128"/>
              </a:rPr>
              <a:t>11</a:t>
            </a:r>
            <a:r>
              <a:rPr lang="ja-JP" altLang="en-US" sz="1600" dirty="0" smtClean="0">
                <a:latin typeface="BIZ UDゴシック" panose="020B0400000000000000" pitchFamily="49" charset="-128"/>
                <a:ea typeface="BIZ UDゴシック" panose="020B0400000000000000" pitchFamily="49" charset="-128"/>
              </a:rPr>
              <a:t>月</a:t>
            </a:r>
            <a:r>
              <a:rPr lang="en-US" altLang="ja-JP" sz="1600" dirty="0" smtClean="0">
                <a:latin typeface="BIZ UDゴシック" panose="020B0400000000000000" pitchFamily="49" charset="-128"/>
                <a:ea typeface="BIZ UDゴシック" panose="020B0400000000000000" pitchFamily="49" charset="-128"/>
              </a:rPr>
              <a:t>22</a:t>
            </a:r>
            <a:r>
              <a:rPr lang="ja-JP" altLang="en-US" sz="1600" dirty="0" smtClean="0">
                <a:latin typeface="BIZ UDゴシック" panose="020B0400000000000000" pitchFamily="49" charset="-128"/>
                <a:ea typeface="BIZ UDゴシック" panose="020B0400000000000000" pitchFamily="49" charset="-128"/>
              </a:rPr>
              <a:t>日　コンテスト応募作品受付</a:t>
            </a:r>
            <a:endParaRPr lang="en-US" altLang="ja-JP" sz="1600" dirty="0" smtClean="0">
              <a:latin typeface="BIZ UDゴシック" panose="020B0400000000000000" pitchFamily="49" charset="-128"/>
              <a:ea typeface="BIZ UDゴシック" panose="020B0400000000000000" pitchFamily="49" charset="-128"/>
            </a:endParaRPr>
          </a:p>
          <a:p>
            <a:r>
              <a:rPr kumimoji="1" lang="en-US" altLang="ja-JP" sz="1600" dirty="0" smtClean="0">
                <a:latin typeface="BIZ UDゴシック" panose="020B0400000000000000" pitchFamily="49" charset="-128"/>
                <a:ea typeface="BIZ UDゴシック" panose="020B0400000000000000" pitchFamily="49" charset="-128"/>
              </a:rPr>
              <a:t>12</a:t>
            </a:r>
            <a:r>
              <a:rPr kumimoji="1" lang="ja-JP" altLang="en-US" sz="1600" dirty="0" smtClean="0">
                <a:latin typeface="BIZ UDゴシック" panose="020B0400000000000000" pitchFamily="49" charset="-128"/>
                <a:ea typeface="BIZ UDゴシック" panose="020B0400000000000000" pitchFamily="49" charset="-128"/>
              </a:rPr>
              <a:t>月</a:t>
            </a:r>
            <a:r>
              <a:rPr kumimoji="1" lang="en-US" altLang="ja-JP" sz="1600" dirty="0" smtClean="0">
                <a:latin typeface="BIZ UDゴシック" panose="020B0400000000000000" pitchFamily="49" charset="-128"/>
                <a:ea typeface="BIZ UDゴシック" panose="020B0400000000000000" pitchFamily="49" charset="-128"/>
              </a:rPr>
              <a:t>11</a:t>
            </a:r>
            <a:r>
              <a:rPr kumimoji="1" lang="ja-JP" altLang="en-US" sz="1600" dirty="0" smtClean="0">
                <a:latin typeface="BIZ UDゴシック" panose="020B0400000000000000" pitchFamily="49" charset="-128"/>
                <a:ea typeface="BIZ UDゴシック" panose="020B0400000000000000" pitchFamily="49" charset="-128"/>
              </a:rPr>
              <a:t>日　津波被災</a:t>
            </a:r>
            <a:r>
              <a:rPr kumimoji="1" lang="en-US" altLang="ja-JP" sz="1600" dirty="0" smtClean="0">
                <a:latin typeface="BIZ UDゴシック" panose="020B0400000000000000" pitchFamily="49" charset="-128"/>
                <a:ea typeface="BIZ UDゴシック" panose="020B0400000000000000" pitchFamily="49" charset="-128"/>
              </a:rPr>
              <a:t>20</a:t>
            </a:r>
            <a:r>
              <a:rPr kumimoji="1" lang="ja-JP" altLang="en-US" sz="1600" dirty="0" smtClean="0">
                <a:latin typeface="BIZ UDゴシック" panose="020B0400000000000000" pitchFamily="49" charset="-128"/>
                <a:ea typeface="BIZ UDゴシック" panose="020B0400000000000000" pitchFamily="49" charset="-128"/>
              </a:rPr>
              <a:t>周年記念セミナーで授賞式</a:t>
            </a:r>
            <a:endParaRPr kumimoji="1" lang="ja-JP" altLang="en-US" dirty="0"/>
          </a:p>
        </p:txBody>
      </p:sp>
      <p:sp>
        <p:nvSpPr>
          <p:cNvPr id="42" name="テキスト ボックス 41"/>
          <p:cNvSpPr txBox="1"/>
          <p:nvPr/>
        </p:nvSpPr>
        <p:spPr>
          <a:xfrm>
            <a:off x="8480095" y="140870"/>
            <a:ext cx="3842111" cy="338554"/>
          </a:xfrm>
          <a:prstGeom prst="rect">
            <a:avLst/>
          </a:prstGeom>
          <a:noFill/>
        </p:spPr>
        <p:txBody>
          <a:bodyPr wrap="square" rtlCol="0">
            <a:spAutoFit/>
          </a:bodyPr>
          <a:lstStyle/>
          <a:p>
            <a:r>
              <a:rPr kumimoji="1" lang="ja-JP" altLang="en-US" sz="1600" dirty="0" smtClean="0">
                <a:latin typeface="BIZ UDゴシック" panose="020B0400000000000000" pitchFamily="49" charset="-128"/>
                <a:ea typeface="BIZ UDゴシック" panose="020B0400000000000000" pitchFamily="49" charset="-128"/>
              </a:rPr>
              <a:t>被災と復興のメモリーハンティング</a:t>
            </a:r>
            <a:endParaRPr kumimoji="1" lang="ja-JP" altLang="en-US" dirty="0"/>
          </a:p>
        </p:txBody>
      </p:sp>
      <p:sp>
        <p:nvSpPr>
          <p:cNvPr id="58" name="テキスト ボックス 57"/>
          <p:cNvSpPr txBox="1"/>
          <p:nvPr/>
        </p:nvSpPr>
        <p:spPr>
          <a:xfrm>
            <a:off x="79501" y="6368206"/>
            <a:ext cx="12032998" cy="523220"/>
          </a:xfrm>
          <a:prstGeom prst="rect">
            <a:avLst/>
          </a:prstGeom>
          <a:noFill/>
        </p:spPr>
        <p:txBody>
          <a:bodyPr wrap="square" rtlCol="0">
            <a:spAutoFit/>
          </a:bodyPr>
          <a:lstStyle/>
          <a:p>
            <a:r>
              <a:rPr lang="en-US" altLang="ja-JP" sz="1400" dirty="0"/>
              <a:t>※</a:t>
            </a:r>
            <a:r>
              <a:rPr lang="ja-JP" altLang="en-US" sz="1400" dirty="0" smtClean="0"/>
              <a:t>メモリーハンティングとは、メモリーグラフの仕組み（アプリ）を用いて、過去に撮影された写真の撮影場所を探し、時間的な景観変化の意味を考える活動を指す。</a:t>
            </a:r>
            <a:endParaRPr lang="en-US" altLang="ja-JP" sz="1400" dirty="0" smtClean="0"/>
          </a:p>
        </p:txBody>
      </p:sp>
      <p:sp>
        <p:nvSpPr>
          <p:cNvPr id="14" name="テキスト ボックス 13"/>
          <p:cNvSpPr txBox="1"/>
          <p:nvPr/>
        </p:nvSpPr>
        <p:spPr>
          <a:xfrm>
            <a:off x="15845" y="1872897"/>
            <a:ext cx="2730019" cy="3754874"/>
          </a:xfrm>
          <a:prstGeom prst="rect">
            <a:avLst/>
          </a:prstGeom>
          <a:solidFill>
            <a:schemeClr val="accent6">
              <a:lumMod val="20000"/>
              <a:lumOff val="80000"/>
              <a:alpha val="50000"/>
            </a:schemeClr>
          </a:solidFill>
        </p:spPr>
        <p:txBody>
          <a:bodyPr wrap="square" rtlCol="0">
            <a:spAutoFit/>
          </a:bodyPr>
          <a:lstStyle/>
          <a:p>
            <a:r>
              <a:rPr lang="ja-JP" altLang="en-US" sz="1400" dirty="0" smtClean="0"/>
              <a:t>参加者は「</a:t>
            </a:r>
            <a:r>
              <a:rPr lang="ja-JP" altLang="en-US" sz="1400" dirty="0"/>
              <a:t>アチェ津波メモリーグラフ」に登録された写真の撮影場所をゲーム感覚で</a:t>
            </a:r>
            <a:r>
              <a:rPr lang="ja-JP" altLang="en-US" sz="1400" dirty="0" smtClean="0"/>
              <a:t>探し出して現在</a:t>
            </a:r>
            <a:r>
              <a:rPr lang="ja-JP" altLang="en-US" sz="1400" dirty="0"/>
              <a:t>の様子を撮影し、所感やメッセージを</a:t>
            </a:r>
            <a:r>
              <a:rPr lang="ja-JP" altLang="en-US" sz="1400" dirty="0" smtClean="0"/>
              <a:t>添えて投稿する（投稿された写真は随時、</a:t>
            </a:r>
            <a:r>
              <a:rPr lang="en-US" altLang="ja-JP" sz="1400" dirty="0" smtClean="0"/>
              <a:t>Viewer</a:t>
            </a:r>
            <a:r>
              <a:rPr lang="ja-JP" altLang="en-US" sz="1400" dirty="0" smtClean="0"/>
              <a:t>を通じて一般に公開され、他の参加者の撮影写真を参照しあうことも可能）。</a:t>
            </a:r>
            <a:endParaRPr lang="en-US" altLang="ja-JP" sz="1400" dirty="0" smtClean="0"/>
          </a:p>
          <a:p>
            <a:endParaRPr lang="en-US" altLang="ja-JP" sz="1400" dirty="0"/>
          </a:p>
          <a:p>
            <a:r>
              <a:rPr lang="ja-JP" altLang="en-US" sz="1400" dirty="0" smtClean="0"/>
              <a:t>これら</a:t>
            </a:r>
            <a:r>
              <a:rPr lang="ja-JP" altLang="en-US" sz="1400" dirty="0"/>
              <a:t>の活動を通じて、参加者は自分が知らなかったり忘れていたりした過去の街</a:t>
            </a:r>
            <a:r>
              <a:rPr lang="ja-JP" altLang="en-US" sz="1400" dirty="0" smtClean="0"/>
              <a:t>の様子を</a:t>
            </a:r>
            <a:r>
              <a:rPr lang="ja-JP" altLang="en-US" sz="1400" dirty="0"/>
              <a:t>辿る</a:t>
            </a:r>
            <a:r>
              <a:rPr lang="ja-JP" altLang="en-US" sz="1400" dirty="0" smtClean="0"/>
              <a:t>ととも</a:t>
            </a:r>
            <a:r>
              <a:rPr lang="ja-JP" altLang="en-US" sz="1400" dirty="0"/>
              <a:t>に、景観変化を記録する記録者の</a:t>
            </a:r>
            <a:r>
              <a:rPr lang="ja-JP" altLang="en-US" sz="1400" dirty="0" smtClean="0"/>
              <a:t>一人</a:t>
            </a:r>
            <a:r>
              <a:rPr lang="ja-JP" altLang="en-US" sz="1400" dirty="0"/>
              <a:t>と</a:t>
            </a:r>
            <a:r>
              <a:rPr lang="ja-JP" altLang="en-US" sz="1400" dirty="0" smtClean="0"/>
              <a:t>してコミュニティ</a:t>
            </a:r>
            <a:r>
              <a:rPr lang="ja-JP" altLang="en-US" sz="1400" dirty="0"/>
              <a:t>の記憶を編み直す活動に参加</a:t>
            </a:r>
            <a:r>
              <a:rPr lang="ja-JP" altLang="en-US" sz="1400" dirty="0" smtClean="0"/>
              <a:t>する。</a:t>
            </a:r>
            <a:endParaRPr lang="en-US" altLang="ja-JP" sz="1400" dirty="0" smtClean="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3418" y="1913022"/>
            <a:ext cx="2153951" cy="3844771"/>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4511" y="1948473"/>
            <a:ext cx="2122802" cy="3773871"/>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2798" y="1939348"/>
            <a:ext cx="2125265" cy="3773871"/>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84168" y="1930225"/>
            <a:ext cx="2129982" cy="3792119"/>
          </a:xfrm>
          <a:prstGeom prst="rect">
            <a:avLst/>
          </a:prstGeom>
        </p:spPr>
      </p:pic>
      <p:sp>
        <p:nvSpPr>
          <p:cNvPr id="21" name="テキスト ボックス 20"/>
          <p:cNvSpPr txBox="1"/>
          <p:nvPr/>
        </p:nvSpPr>
        <p:spPr>
          <a:xfrm>
            <a:off x="4942423" y="1003075"/>
            <a:ext cx="7033554" cy="738664"/>
          </a:xfrm>
          <a:prstGeom prst="rect">
            <a:avLst/>
          </a:prstGeom>
          <a:noFill/>
        </p:spPr>
        <p:txBody>
          <a:bodyPr wrap="square" rtlCol="0">
            <a:spAutoFit/>
          </a:bodyPr>
          <a:lstStyle/>
          <a:p>
            <a:r>
              <a:rPr lang="ja-JP" altLang="en-US" sz="1400" dirty="0" smtClean="0"/>
              <a:t>①写真とメッセージの組み合わせにより記憶や体験の共有・継承への貢献を評価する</a:t>
            </a:r>
            <a:r>
              <a:rPr lang="ja-JP" altLang="en-US" sz="1400" dirty="0" smtClean="0">
                <a:latin typeface="BIZ UDゴシック" panose="020B0400000000000000" pitchFamily="49" charset="-128"/>
                <a:ea typeface="BIZ UDゴシック" panose="020B0400000000000000" pitchFamily="49" charset="-128"/>
              </a:rPr>
              <a:t>メモリーグラフ部門</a:t>
            </a:r>
            <a:r>
              <a:rPr lang="ja-JP" altLang="en-US" sz="1400" dirty="0" smtClean="0"/>
              <a:t>、③住民に募った被災写真を災害経験の共有促進の観点から評価する</a:t>
            </a:r>
            <a:r>
              <a:rPr lang="ja-JP" altLang="en-US" sz="1400" dirty="0" smtClean="0">
                <a:latin typeface="BIZ UDゴシック" panose="020B0400000000000000" pitchFamily="49" charset="-128"/>
                <a:ea typeface="BIZ UDゴシック" panose="020B0400000000000000" pitchFamily="49" charset="-128"/>
              </a:rPr>
              <a:t>参照写真部門</a:t>
            </a:r>
            <a:r>
              <a:rPr lang="ja-JP" altLang="en-US" sz="1400" dirty="0" smtClean="0"/>
              <a:t>の</a:t>
            </a:r>
            <a:r>
              <a:rPr lang="en-US" altLang="ja-JP" sz="1400" dirty="0" smtClean="0"/>
              <a:t>2</a:t>
            </a:r>
            <a:r>
              <a:rPr lang="ja-JP" altLang="en-US" sz="1400" dirty="0" smtClean="0"/>
              <a:t>部門から審査する。</a:t>
            </a:r>
            <a:endParaRPr lang="en-US" altLang="ja-JP" sz="1400" dirty="0" smtClean="0"/>
          </a:p>
        </p:txBody>
      </p:sp>
      <p:sp>
        <p:nvSpPr>
          <p:cNvPr id="22" name="テキスト ボックス 21"/>
          <p:cNvSpPr txBox="1"/>
          <p:nvPr/>
        </p:nvSpPr>
        <p:spPr>
          <a:xfrm>
            <a:off x="4857401" y="693893"/>
            <a:ext cx="1378478" cy="338554"/>
          </a:xfrm>
          <a:prstGeom prst="rect">
            <a:avLst/>
          </a:prstGeom>
          <a:noFill/>
        </p:spPr>
        <p:txBody>
          <a:bodyPr wrap="square" rtlCol="0">
            <a:spAutoFit/>
          </a:bodyPr>
          <a:lstStyle/>
          <a:p>
            <a:r>
              <a:rPr kumimoji="1" lang="ja-JP" altLang="en-US" sz="1600" dirty="0" smtClean="0">
                <a:latin typeface="BIZ UDゴシック" panose="020B0400000000000000" pitchFamily="49" charset="-128"/>
                <a:ea typeface="BIZ UDゴシック" panose="020B0400000000000000" pitchFamily="49" charset="-128"/>
              </a:rPr>
              <a:t>●審査部門</a:t>
            </a:r>
            <a:endParaRPr kumimoji="1" lang="ja-JP" altLang="en-US" dirty="0"/>
          </a:p>
        </p:txBody>
      </p:sp>
      <p:sp>
        <p:nvSpPr>
          <p:cNvPr id="23" name="テキスト ボックス 22"/>
          <p:cNvSpPr txBox="1"/>
          <p:nvPr/>
        </p:nvSpPr>
        <p:spPr>
          <a:xfrm>
            <a:off x="3065590" y="5823277"/>
            <a:ext cx="3583622" cy="307777"/>
          </a:xfrm>
          <a:prstGeom prst="rect">
            <a:avLst/>
          </a:prstGeom>
          <a:noFill/>
        </p:spPr>
        <p:txBody>
          <a:bodyPr wrap="square" rtlCol="0">
            <a:spAutoFit/>
          </a:bodyPr>
          <a:lstStyle/>
          <a:p>
            <a:r>
              <a:rPr lang="ja-JP" altLang="en-US" sz="1400" dirty="0" smtClean="0"/>
              <a:t>投稿される写真とメッセージの例</a:t>
            </a:r>
            <a:endParaRPr kumimoji="1" lang="ja-JP" altLang="en-US" sz="1400" dirty="0"/>
          </a:p>
        </p:txBody>
      </p:sp>
      <p:sp>
        <p:nvSpPr>
          <p:cNvPr id="26" name="角丸四角形 25"/>
          <p:cNvSpPr/>
          <p:nvPr/>
        </p:nvSpPr>
        <p:spPr>
          <a:xfrm>
            <a:off x="2858612" y="1847539"/>
            <a:ext cx="9268286" cy="4283516"/>
          </a:xfrm>
          <a:prstGeom prst="roundRect">
            <a:avLst>
              <a:gd name="adj" fmla="val 5726"/>
            </a:avLst>
          </a:prstGeom>
          <a:noFill/>
          <a:ln w="63500">
            <a:solidFill>
              <a:schemeClr val="accent4">
                <a:lumMod val="60000"/>
                <a:lumOff val="40000"/>
                <a:alpha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98791" y="5627771"/>
            <a:ext cx="1820320" cy="646331"/>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試用</a:t>
            </a:r>
            <a:r>
              <a:rPr lang="ja-JP" altLang="en-US" sz="1200" dirty="0" smtClean="0">
                <a:latin typeface="BIZ UDPゴシック" panose="020B0400000000000000" pitchFamily="50" charset="-128"/>
                <a:ea typeface="BIZ UDPゴシック" panose="020B0400000000000000" pitchFamily="50" charset="-128"/>
              </a:rPr>
              <a:t>アクセスコードは</a:t>
            </a:r>
            <a:endParaRPr lang="en-US" altLang="ja-JP" sz="1200" dirty="0" smtClean="0">
              <a:latin typeface="BIZ UDPゴシック" panose="020B0400000000000000" pitchFamily="50" charset="-128"/>
              <a:ea typeface="BIZ UDPゴシック" panose="020B0400000000000000" pitchFamily="50" charset="-128"/>
            </a:endParaRPr>
          </a:p>
          <a:p>
            <a:r>
              <a:rPr kumimoji="1" lang="en-US" altLang="ja-JP" sz="1200" dirty="0" smtClean="0">
                <a:latin typeface="BIZ UDPゴシック" panose="020B0400000000000000" pitchFamily="50" charset="-128"/>
                <a:ea typeface="BIZ UDPゴシック" panose="020B0400000000000000" pitchFamily="50" charset="-128"/>
              </a:rPr>
              <a:t>acehtsunami2004</a:t>
            </a:r>
          </a:p>
          <a:p>
            <a:r>
              <a:rPr lang="en-US" altLang="ja-JP" sz="1200" dirty="0" err="1" smtClean="0">
                <a:latin typeface="BIZ UDPゴシック" panose="020B0400000000000000" pitchFamily="50" charset="-128"/>
                <a:ea typeface="BIZ UDPゴシック" panose="020B0400000000000000" pitchFamily="50" charset="-128"/>
              </a:rPr>
              <a:t>potretsejarahBNA</a:t>
            </a: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26652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956</TotalTime>
  <Words>801</Words>
  <Application>Microsoft Office PowerPoint</Application>
  <PresentationFormat>ワイド画面</PresentationFormat>
  <Paragraphs>40</Paragraphs>
  <Slides>3</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vt:i4>
      </vt:variant>
    </vt:vector>
  </HeadingPairs>
  <TitlesOfParts>
    <vt:vector size="11" baseType="lpstr">
      <vt:lpstr>BIZ UDPゴシック</vt:lpstr>
      <vt:lpstr>BIZ UDゴシック</vt:lpstr>
      <vt:lpstr>游ゴシック</vt:lpstr>
      <vt:lpstr>游ゴシック Light</vt:lpstr>
      <vt:lpstr>Arial</vt:lpstr>
      <vt:lpstr>Calibri</vt:lpstr>
      <vt:lpstr>Calibri Light</vt:lpstr>
      <vt:lpstr>Office テーマ</vt:lpstr>
      <vt:lpstr>アチェ津波被災地の防災教育・ツーリズム拠点が連携して実施</vt:lpstr>
      <vt:lpstr>スマホ・アプリ「アチェ津波メモリーグラフ」</vt:lpstr>
      <vt:lpstr>アチェ津波メモリーグラフ・コンテスト</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西 芳実</dc:creator>
  <cp:lastModifiedBy>西 芳実</cp:lastModifiedBy>
  <cp:revision>55</cp:revision>
  <dcterms:created xsi:type="dcterms:W3CDTF">2024-10-05T02:20:05Z</dcterms:created>
  <dcterms:modified xsi:type="dcterms:W3CDTF">2024-10-30T07:40:06Z</dcterms:modified>
</cp:coreProperties>
</file>